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48"/>
  </p:normalViewPr>
  <p:slideViewPr>
    <p:cSldViewPr snapToGrid="0" snapToObjects="1">
      <p:cViewPr>
        <p:scale>
          <a:sx n="117" d="100"/>
          <a:sy n="117" d="100"/>
        </p:scale>
        <p:origin x="21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1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14512C1B-685F-4FCA-BBF5-58AD893BF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" name="Marcador de posición de fecha 2">
            <a:extLst>
              <a:ext uri="{FF2B5EF4-FFF2-40B4-BE49-F238E27FC236}">
                <a16:creationId xmlns="" xmlns:a16="http://schemas.microsoft.com/office/drawing/2014/main" id="{D152B648-C682-40AE-93EA-66ACE319A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77E09-0E49-4C06-84CF-78059D34C74B}" type="datetime1">
              <a:rPr lang="es-ES" smtClean="0">
                <a:latin typeface="Calibri" panose="020F0502020204030204" pitchFamily="34" charset="0"/>
              </a:rPr>
              <a:t>06/11/2019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F2856C9-5702-48C0-8B08-5F608170E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>
              <a:latin typeface="Calibri" panose="020F0502020204030204" pitchFamily="34" charset="0"/>
            </a:endParaRP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CDAE5E64-99EC-46F3-B876-213A2162B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3963-A1C2-4774-9EB7-0E1217474F3C}" type="slidenum">
              <a:rPr lang="es-ES" smtClean="0">
                <a:latin typeface="Calibri" panose="020F0502020204030204" pitchFamily="34" charset="0"/>
              </a:rPr>
              <a:t>‹Nº›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89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909B12D-1E2A-4F1C-8177-5071DAB9055A}" type="datetime1">
              <a:rPr lang="es-ES" noProof="0" smtClean="0"/>
              <a:t>06/11/2019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DE280FC-4A52-4B85-A730-993DD464B1DA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167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280FC-4A52-4B85-A730-993DD464B1D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8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3880" y="352974"/>
            <a:ext cx="11064240" cy="777557"/>
          </a:xfrm>
        </p:spPr>
        <p:txBody>
          <a:bodyPr rtlCol="0" anchor="b">
            <a:noAutofit/>
          </a:bodyPr>
          <a:lstStyle>
            <a:lvl1pPr algn="ctr">
              <a:defRPr sz="3700">
                <a:latin typeface="Arial" panose="020B060402020202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63880" y="1130532"/>
            <a:ext cx="11064240" cy="35297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2396868" y="4509548"/>
            <a:ext cx="1490134" cy="837037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texto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7490" y="2881403"/>
            <a:ext cx="1490134" cy="837037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6335623" y="4509548"/>
            <a:ext cx="1490134" cy="837037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4" name="Marcador de texto 18"/>
          <p:cNvSpPr>
            <a:spLocks noGrp="1"/>
          </p:cNvSpPr>
          <p:nvPr>
            <p:ph type="body" sz="quarter" idx="13" hasCustomPrompt="1"/>
          </p:nvPr>
        </p:nvSpPr>
        <p:spPr>
          <a:xfrm>
            <a:off x="4366245" y="2881403"/>
            <a:ext cx="1490134" cy="837037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texto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74377" y="4509548"/>
            <a:ext cx="1490134" cy="837037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tex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8304999" y="2881403"/>
            <a:ext cx="1490134" cy="837037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7" name="Elipse 26"/>
          <p:cNvSpPr/>
          <p:nvPr userDrawn="1"/>
        </p:nvSpPr>
        <p:spPr>
          <a:xfrm>
            <a:off x="3046337" y="4014478"/>
            <a:ext cx="191194" cy="19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" name="Elipse 27"/>
          <p:cNvSpPr/>
          <p:nvPr userDrawn="1"/>
        </p:nvSpPr>
        <p:spPr>
          <a:xfrm>
            <a:off x="1076959" y="4014478"/>
            <a:ext cx="191194" cy="19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Elipse 28"/>
          <p:cNvSpPr/>
          <p:nvPr userDrawn="1"/>
        </p:nvSpPr>
        <p:spPr>
          <a:xfrm>
            <a:off x="5015715" y="4014478"/>
            <a:ext cx="191194" cy="19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Elipse 29"/>
          <p:cNvSpPr/>
          <p:nvPr userDrawn="1"/>
        </p:nvSpPr>
        <p:spPr>
          <a:xfrm>
            <a:off x="6985093" y="4014478"/>
            <a:ext cx="191194" cy="19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Elipse 30"/>
          <p:cNvSpPr/>
          <p:nvPr userDrawn="1"/>
        </p:nvSpPr>
        <p:spPr>
          <a:xfrm>
            <a:off x="8954471" y="4014478"/>
            <a:ext cx="191194" cy="19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Elipse 31"/>
          <p:cNvSpPr/>
          <p:nvPr userDrawn="1"/>
        </p:nvSpPr>
        <p:spPr>
          <a:xfrm>
            <a:off x="10923847" y="4017366"/>
            <a:ext cx="191194" cy="191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/>
          <p:nvPr userDrawn="1"/>
        </p:nvSpPr>
        <p:spPr>
          <a:xfrm>
            <a:off x="1017337" y="3952019"/>
            <a:ext cx="321888" cy="32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Elipse 38"/>
          <p:cNvSpPr/>
          <p:nvPr userDrawn="1"/>
        </p:nvSpPr>
        <p:spPr>
          <a:xfrm>
            <a:off x="2980307" y="3949131"/>
            <a:ext cx="321888" cy="32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Elipse 39"/>
          <p:cNvSpPr/>
          <p:nvPr userDrawn="1"/>
        </p:nvSpPr>
        <p:spPr>
          <a:xfrm>
            <a:off x="4950368" y="3949131"/>
            <a:ext cx="321888" cy="32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Elipse 40"/>
          <p:cNvSpPr/>
          <p:nvPr userDrawn="1"/>
        </p:nvSpPr>
        <p:spPr>
          <a:xfrm>
            <a:off x="6919747" y="3949131"/>
            <a:ext cx="321888" cy="32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" name="Elipse 41"/>
          <p:cNvSpPr/>
          <p:nvPr userDrawn="1"/>
        </p:nvSpPr>
        <p:spPr>
          <a:xfrm>
            <a:off x="8889122" y="3949131"/>
            <a:ext cx="321888" cy="32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" name="Elipse 42"/>
          <p:cNvSpPr/>
          <p:nvPr userDrawn="1"/>
        </p:nvSpPr>
        <p:spPr>
          <a:xfrm>
            <a:off x="10858499" y="3949131"/>
            <a:ext cx="321888" cy="321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Conector recto 8"/>
          <p:cNvCxnSpPr>
            <a:endCxn id="44" idx="2"/>
          </p:cNvCxnSpPr>
          <p:nvPr userDrawn="1"/>
        </p:nvCxnSpPr>
        <p:spPr>
          <a:xfrm flipV="1">
            <a:off x="0" y="4110075"/>
            <a:ext cx="945581" cy="1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 userDrawn="1"/>
        </p:nvSpPr>
        <p:spPr>
          <a:xfrm>
            <a:off x="945581" y="3883100"/>
            <a:ext cx="453950" cy="453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46" name="Conector recto 45"/>
          <p:cNvCxnSpPr>
            <a:endCxn id="48" idx="2"/>
          </p:cNvCxnSpPr>
          <p:nvPr userDrawn="1"/>
        </p:nvCxnSpPr>
        <p:spPr>
          <a:xfrm flipV="1">
            <a:off x="1398846" y="4110075"/>
            <a:ext cx="1515430" cy="1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 userDrawn="1"/>
        </p:nvSpPr>
        <p:spPr>
          <a:xfrm>
            <a:off x="2914276" y="3883100"/>
            <a:ext cx="453950" cy="453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" name="Elipse 49"/>
          <p:cNvSpPr/>
          <p:nvPr userDrawn="1"/>
        </p:nvSpPr>
        <p:spPr>
          <a:xfrm>
            <a:off x="4882971" y="3883100"/>
            <a:ext cx="453950" cy="453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1" name="Conector recto 50"/>
          <p:cNvCxnSpPr/>
          <p:nvPr userDrawn="1"/>
        </p:nvCxnSpPr>
        <p:spPr>
          <a:xfrm flipV="1">
            <a:off x="3367884" y="4110075"/>
            <a:ext cx="1515430" cy="1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 userDrawn="1"/>
        </p:nvSpPr>
        <p:spPr>
          <a:xfrm>
            <a:off x="6851666" y="3883100"/>
            <a:ext cx="453950" cy="453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3" name="Conector recto 52"/>
          <p:cNvCxnSpPr/>
          <p:nvPr userDrawn="1"/>
        </p:nvCxnSpPr>
        <p:spPr>
          <a:xfrm flipV="1">
            <a:off x="5336236" y="4110075"/>
            <a:ext cx="1515430" cy="1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 userDrawn="1"/>
        </p:nvSpPr>
        <p:spPr>
          <a:xfrm>
            <a:off x="8822408" y="3883100"/>
            <a:ext cx="453950" cy="453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5" name="Conector recto 54"/>
          <p:cNvCxnSpPr/>
          <p:nvPr userDrawn="1"/>
        </p:nvCxnSpPr>
        <p:spPr>
          <a:xfrm flipV="1">
            <a:off x="7306978" y="4110075"/>
            <a:ext cx="1515430" cy="1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/>
          <p:cNvSpPr/>
          <p:nvPr userDrawn="1"/>
        </p:nvSpPr>
        <p:spPr>
          <a:xfrm>
            <a:off x="10793153" y="3883100"/>
            <a:ext cx="453950" cy="4539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9" name="Conector recto 58"/>
          <p:cNvCxnSpPr/>
          <p:nvPr userDrawn="1"/>
        </p:nvCxnSpPr>
        <p:spPr>
          <a:xfrm flipV="1">
            <a:off x="9276353" y="4110075"/>
            <a:ext cx="1515430" cy="10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>
            <a:stCxn id="58" idx="6"/>
          </p:cNvCxnSpPr>
          <p:nvPr userDrawn="1"/>
        </p:nvCxnSpPr>
        <p:spPr>
          <a:xfrm>
            <a:off x="11247103" y="4110075"/>
            <a:ext cx="9448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 userDrawn="1"/>
        </p:nvSpPr>
        <p:spPr>
          <a:xfrm>
            <a:off x="4882971" y="2253819"/>
            <a:ext cx="453950" cy="453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" name="Elipse 65"/>
          <p:cNvSpPr/>
          <p:nvPr userDrawn="1"/>
        </p:nvSpPr>
        <p:spPr>
          <a:xfrm>
            <a:off x="8822408" y="2253819"/>
            <a:ext cx="453950" cy="453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" name="Elipse 66"/>
          <p:cNvSpPr/>
          <p:nvPr userDrawn="1"/>
        </p:nvSpPr>
        <p:spPr>
          <a:xfrm>
            <a:off x="2914276" y="5519083"/>
            <a:ext cx="453950" cy="453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" name="Elipse 67"/>
          <p:cNvSpPr/>
          <p:nvPr userDrawn="1"/>
        </p:nvSpPr>
        <p:spPr>
          <a:xfrm>
            <a:off x="6851666" y="5519083"/>
            <a:ext cx="453950" cy="453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" name="Elipse 68"/>
          <p:cNvSpPr/>
          <p:nvPr userDrawn="1"/>
        </p:nvSpPr>
        <p:spPr>
          <a:xfrm>
            <a:off x="10793153" y="5519083"/>
            <a:ext cx="453950" cy="453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" name="Forma libre 28"/>
          <p:cNvSpPr>
            <a:spLocks noChangeArrowheads="1"/>
          </p:cNvSpPr>
          <p:nvPr userDrawn="1"/>
        </p:nvSpPr>
        <p:spPr bwMode="auto">
          <a:xfrm rot="2700000">
            <a:off x="5031043" y="2299820"/>
            <a:ext cx="157806" cy="36194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72" name="Forma libre 28"/>
          <p:cNvSpPr>
            <a:spLocks noChangeArrowheads="1"/>
          </p:cNvSpPr>
          <p:nvPr userDrawn="1"/>
        </p:nvSpPr>
        <p:spPr bwMode="auto">
          <a:xfrm rot="2700000">
            <a:off x="8980818" y="2299820"/>
            <a:ext cx="157806" cy="36194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75" name="Forma libre 28"/>
          <p:cNvSpPr>
            <a:spLocks noChangeArrowheads="1"/>
          </p:cNvSpPr>
          <p:nvPr userDrawn="1"/>
        </p:nvSpPr>
        <p:spPr bwMode="auto">
          <a:xfrm rot="2700000">
            <a:off x="3062348" y="5564019"/>
            <a:ext cx="157806" cy="36194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77" name="Forma libre 28"/>
          <p:cNvSpPr>
            <a:spLocks noChangeArrowheads="1"/>
          </p:cNvSpPr>
          <p:nvPr userDrawn="1"/>
        </p:nvSpPr>
        <p:spPr bwMode="auto">
          <a:xfrm rot="2700000">
            <a:off x="6999738" y="5564019"/>
            <a:ext cx="157806" cy="36194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78" name="Forma libre 28"/>
          <p:cNvSpPr>
            <a:spLocks noChangeArrowheads="1"/>
          </p:cNvSpPr>
          <p:nvPr userDrawn="1"/>
        </p:nvSpPr>
        <p:spPr bwMode="auto">
          <a:xfrm rot="2700000">
            <a:off x="10940540" y="5564019"/>
            <a:ext cx="157806" cy="36194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rtl="0"/>
            <a:endParaRPr lang="es-ES" noProof="0">
              <a:latin typeface="Arial" panose="020B0604020202020204" pitchFamily="34" charset="0"/>
            </a:endParaRPr>
          </a:p>
        </p:txBody>
      </p:sp>
      <p:sp>
        <p:nvSpPr>
          <p:cNvPr id="64" name="Elipse 63"/>
          <p:cNvSpPr/>
          <p:nvPr userDrawn="1"/>
        </p:nvSpPr>
        <p:spPr>
          <a:xfrm>
            <a:off x="945581" y="2253819"/>
            <a:ext cx="453950" cy="453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" name="Forma libre 28"/>
          <p:cNvSpPr>
            <a:spLocks noChangeArrowheads="1"/>
          </p:cNvSpPr>
          <p:nvPr userDrawn="1"/>
        </p:nvSpPr>
        <p:spPr bwMode="auto">
          <a:xfrm rot="2700000">
            <a:off x="1093652" y="2299820"/>
            <a:ext cx="157806" cy="361948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rtl="0"/>
            <a:endParaRPr lang="es-ES" noProof="0">
              <a:latin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221C4201-81B2-8D47-BC8A-6A926E8D98A1}"/>
              </a:ext>
            </a:extLst>
          </p:cNvPr>
          <p:cNvCxnSpPr>
            <a:stCxn id="44" idx="0"/>
            <a:endCxn id="22" idx="2"/>
          </p:cNvCxnSpPr>
          <p:nvPr userDrawn="1"/>
        </p:nvCxnSpPr>
        <p:spPr>
          <a:xfrm flipV="1">
            <a:off x="1172556" y="3718440"/>
            <a:ext cx="1" cy="16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="" xmlns:a16="http://schemas.microsoft.com/office/drawing/2014/main" id="{A81A5F4E-34B3-4D4F-A0DC-3D23C413306E}"/>
              </a:ext>
            </a:extLst>
          </p:cNvPr>
          <p:cNvCxnSpPr/>
          <p:nvPr userDrawn="1"/>
        </p:nvCxnSpPr>
        <p:spPr>
          <a:xfrm flipV="1">
            <a:off x="3144695" y="4341220"/>
            <a:ext cx="1" cy="16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="" xmlns:a16="http://schemas.microsoft.com/office/drawing/2014/main" id="{A314B171-8897-7A4E-8AA4-DAF25C6788E9}"/>
              </a:ext>
            </a:extLst>
          </p:cNvPr>
          <p:cNvCxnSpPr/>
          <p:nvPr userDrawn="1"/>
        </p:nvCxnSpPr>
        <p:spPr>
          <a:xfrm flipV="1">
            <a:off x="5106948" y="3718440"/>
            <a:ext cx="1" cy="16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="" xmlns:a16="http://schemas.microsoft.com/office/drawing/2014/main" id="{B6E4B8D8-B083-5D42-A38A-D741891F5BCF}"/>
              </a:ext>
            </a:extLst>
          </p:cNvPr>
          <p:cNvCxnSpPr/>
          <p:nvPr userDrawn="1"/>
        </p:nvCxnSpPr>
        <p:spPr>
          <a:xfrm flipV="1">
            <a:off x="7079087" y="4341220"/>
            <a:ext cx="1" cy="16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="" xmlns:a16="http://schemas.microsoft.com/office/drawing/2014/main" id="{E9C602E1-5556-6841-A375-D7774DBB7171}"/>
              </a:ext>
            </a:extLst>
          </p:cNvPr>
          <p:cNvCxnSpPr/>
          <p:nvPr userDrawn="1"/>
        </p:nvCxnSpPr>
        <p:spPr>
          <a:xfrm flipV="1">
            <a:off x="9051225" y="3718440"/>
            <a:ext cx="1" cy="16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="" xmlns:a16="http://schemas.microsoft.com/office/drawing/2014/main" id="{F4A89A41-5C7F-4D49-813D-6C31FF92DDC2}"/>
              </a:ext>
            </a:extLst>
          </p:cNvPr>
          <p:cNvCxnSpPr/>
          <p:nvPr userDrawn="1"/>
        </p:nvCxnSpPr>
        <p:spPr>
          <a:xfrm flipV="1">
            <a:off x="11023364" y="4341220"/>
            <a:ext cx="1" cy="16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7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7662008-4420-40EE-9AE9-D0F8C52B459A}" type="datetime1">
              <a:rPr lang="es-ES" noProof="0" smtClean="0"/>
              <a:t>06/11/2019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C089387-CE62-5244-AE07-747C4C7A7696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69695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14"/>
          </p:nvPr>
        </p:nvSpPr>
        <p:spPr>
          <a:xfrm>
            <a:off x="10274376" y="4509548"/>
            <a:ext cx="1663457" cy="963973"/>
          </a:xfrm>
        </p:spPr>
        <p:txBody>
          <a:bodyPr rtlCol="0">
            <a:normAutofit/>
          </a:bodyPr>
          <a:lstStyle/>
          <a:p>
            <a:r>
              <a:rPr lang="es-MX" dirty="0"/>
              <a:t>que Adolf von </a:t>
            </a:r>
            <a:r>
              <a:rPr lang="es-MX" dirty="0" err="1"/>
              <a:t>Baeyer</a:t>
            </a:r>
            <a:r>
              <a:rPr lang="es-MX" dirty="0"/>
              <a:t> </a:t>
            </a:r>
            <a:r>
              <a:rPr lang="es-MX" dirty="0" smtClean="0"/>
              <a:t>químico </a:t>
            </a:r>
            <a:r>
              <a:rPr lang="es-MX" dirty="0"/>
              <a:t>alemán, halló la manera de fabricar índigo </a:t>
            </a:r>
            <a:r>
              <a:rPr lang="es-MX" dirty="0" smtClean="0"/>
              <a:t>artificial</a:t>
            </a:r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2"/>
          </p:nvPr>
        </p:nvSpPr>
        <p:spPr>
          <a:xfrm>
            <a:off x="6335623" y="4609498"/>
            <a:ext cx="1490134" cy="1092762"/>
          </a:xfrm>
        </p:spPr>
        <p:txBody>
          <a:bodyPr rtlCol="0">
            <a:normAutofit fontScale="85000" lnSpcReduction="10000"/>
          </a:bodyPr>
          <a:lstStyle/>
          <a:p>
            <a:r>
              <a:rPr lang="es-MX" dirty="0"/>
              <a:t>Su uso se extendió por toda Europa y fueron los mercaderes holandeses </a:t>
            </a:r>
            <a:r>
              <a:rPr lang="es-MX" dirty="0" smtClean="0"/>
              <a:t>quienes </a:t>
            </a:r>
            <a:r>
              <a:rPr lang="es-MX" dirty="0"/>
              <a:t>comenzaron a importar desde Oriente la misma tintura</a:t>
            </a:r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3"/>
          </p:nvPr>
        </p:nvSpPr>
        <p:spPr>
          <a:xfrm>
            <a:off x="4366244" y="2881403"/>
            <a:ext cx="1490134" cy="837728"/>
          </a:xfrm>
        </p:spPr>
        <p:txBody>
          <a:bodyPr rtlCol="0">
            <a:normAutofit/>
          </a:bodyPr>
          <a:lstStyle/>
          <a:p>
            <a:r>
              <a:rPr lang="es-MX" dirty="0"/>
              <a:t>Isatis </a:t>
            </a:r>
            <a:r>
              <a:rPr lang="es-MX" dirty="0" err="1" smtClean="0"/>
              <a:t>tinctórea</a:t>
            </a:r>
            <a:r>
              <a:rPr lang="es-MX" dirty="0" smtClean="0"/>
              <a:t> </a:t>
            </a:r>
            <a:r>
              <a:rPr lang="es-MX" dirty="0"/>
              <a:t>fue usado para teñir </a:t>
            </a:r>
            <a:r>
              <a:rPr lang="es-MX" dirty="0" smtClean="0"/>
              <a:t>y </a:t>
            </a:r>
            <a:r>
              <a:rPr lang="es-MX" dirty="0"/>
              <a:t>túnicas </a:t>
            </a:r>
            <a:r>
              <a:rPr lang="es-MX" dirty="0" smtClean="0"/>
              <a:t>uniformes militares</a:t>
            </a:r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r>
              <a:rPr lang="es-MX" dirty="0"/>
              <a:t>Isatis </a:t>
            </a:r>
            <a:r>
              <a:rPr lang="es-MX" dirty="0" err="1" smtClean="0"/>
              <a:t>tinctórea</a:t>
            </a:r>
            <a:r>
              <a:rPr lang="es-MX" dirty="0" smtClean="0"/>
              <a:t> </a:t>
            </a:r>
            <a:r>
              <a:rPr lang="es-MX" dirty="0"/>
              <a:t>fue usado para teñir </a:t>
            </a:r>
            <a:r>
              <a:rPr lang="es-MX" dirty="0" smtClean="0"/>
              <a:t>medias</a:t>
            </a:r>
            <a:r>
              <a:rPr lang="es-MX" dirty="0"/>
              <a:t>, por los bárbaros</a:t>
            </a:r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8" name="Subtítulo 2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endParaRPr lang="es-ES">
              <a:latin typeface="Arial" panose="020B0604020202020204" pitchFamily="34" charset="0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4600" dirty="0">
                <a:latin typeface="Arial" panose="020B0604020202020204" pitchFamily="34" charset="0"/>
              </a:rPr>
              <a:t>Agregar un título de diapositiva (1)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El colorante obtenido de las hojas del glasto (Isatis </a:t>
            </a:r>
            <a:r>
              <a:rPr lang="es-MX" dirty="0" err="1"/>
              <a:t>tinctórea</a:t>
            </a:r>
            <a:r>
              <a:rPr lang="es-MX" dirty="0"/>
              <a:t>) fue usado para teñir ropa interior por los romanos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38175" y="4509548"/>
            <a:ext cx="205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Imperio Romano (29ac-476dc)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227534" y="35599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409-466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481848" y="4463381"/>
            <a:ext cx="161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Edad Media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490559" y="3484587"/>
            <a:ext cx="118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Siglo XII</a:t>
            </a:r>
            <a:endParaRPr lang="es-E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7929432" y="4832713"/>
            <a:ext cx="2245494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 productores británicos reclamaron un impuesto a este azul extranjero para impedir la competencia y establecieron plantaciones en la India y en el Caribe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05548" y="4359520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Siglo XVI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065380" y="2762934"/>
            <a:ext cx="190307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Empezaron a llegar al viejo </a:t>
            </a:r>
            <a:r>
              <a:rPr lang="es-ES" sz="1200" dirty="0" smtClean="0">
                <a:ln>
                  <a:solidFill>
                    <a:schemeClr val="tx1"/>
                  </a:solidFill>
                </a:ln>
              </a:rPr>
              <a:t>continente</a:t>
            </a:r>
            <a:r>
              <a:rPr lang="es-ES" sz="1200" dirty="0" smtClean="0"/>
              <a:t>, cantidades considerables de añil de la india a bajo precio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204090" y="3468779"/>
            <a:ext cx="152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1880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40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Aparecieron y furor </a:t>
            </a:r>
            <a:r>
              <a:rPr lang="es-MX" dirty="0"/>
              <a:t>tintes sintéticos que facilitaban el empleo de colores brillantes y baratos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Cierre de la última plantación en la India y el Caribe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todos </a:t>
            </a:r>
            <a:r>
              <a:rPr lang="es-MX" dirty="0"/>
              <a:t>los </a:t>
            </a:r>
            <a:r>
              <a:rPr lang="es-MX" dirty="0" err="1"/>
              <a:t>jeans</a:t>
            </a:r>
            <a:r>
              <a:rPr lang="es-MX" dirty="0"/>
              <a:t> han sido teñidos con índigo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366244" y="2730321"/>
            <a:ext cx="1583794" cy="988119"/>
          </a:xfrm>
        </p:spPr>
        <p:txBody>
          <a:bodyPr>
            <a:normAutofit lnSpcReduction="10000"/>
          </a:bodyPr>
          <a:lstStyle/>
          <a:p>
            <a:r>
              <a:rPr lang="es-MX" dirty="0"/>
              <a:t>S</a:t>
            </a:r>
            <a:r>
              <a:rPr lang="es-MX" dirty="0" smtClean="0"/>
              <a:t>ólo </a:t>
            </a:r>
            <a:r>
              <a:rPr lang="es-MX" dirty="0"/>
              <a:t>quedaban cuatro fábricas de añil, a punto de cerrar en Inglaterra, Alemania, Francia y Japón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5"/>
          </p:nvPr>
        </p:nvSpPr>
        <p:spPr>
          <a:xfrm>
            <a:off x="8239684" y="2881403"/>
            <a:ext cx="1614608" cy="98930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las personas usan </a:t>
            </a:r>
            <a:r>
              <a:rPr lang="es-MX" dirty="0" err="1"/>
              <a:t>jeans</a:t>
            </a:r>
            <a:r>
              <a:rPr lang="es-MX" dirty="0"/>
              <a:t> teñidos con ese tinte, químicamente idéntico al que los antiguos druidas extraían del glasto sagrado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27490" y="4404575"/>
            <a:ext cx="14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1912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607461" y="3430142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1970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81886" y="4404575"/>
            <a:ext cx="185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</a:t>
            </a:r>
            <a:r>
              <a:rPr lang="es-MX" dirty="0" smtClean="0"/>
              <a:t>rincipios </a:t>
            </a:r>
            <a:r>
              <a:rPr lang="es-MX" dirty="0"/>
              <a:t>de la década de 1960 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42830" y="3224380"/>
            <a:ext cx="196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Mediados de la década de 1960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90857" y="4404575"/>
            <a:ext cx="115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92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imeline 1">
      <a:dk1>
        <a:srgbClr val="000000"/>
      </a:dk1>
      <a:lt1>
        <a:srgbClr val="FFFFFF"/>
      </a:lt1>
      <a:dk2>
        <a:srgbClr val="333333"/>
      </a:dk2>
      <a:lt2>
        <a:srgbClr val="C8C8C8"/>
      </a:lt2>
      <a:accent1>
        <a:srgbClr val="D14B79"/>
      </a:accent1>
      <a:accent2>
        <a:srgbClr val="F0015E"/>
      </a:accent2>
      <a:accent3>
        <a:srgbClr val="454948"/>
      </a:accent3>
      <a:accent4>
        <a:srgbClr val="363636"/>
      </a:accent4>
      <a:accent5>
        <a:srgbClr val="0363EF"/>
      </a:accent5>
      <a:accent6>
        <a:srgbClr val="0054D9"/>
      </a:accent6>
      <a:hlink>
        <a:srgbClr val="0563C1"/>
      </a:hlink>
      <a:folHlink>
        <a:srgbClr val="C8C7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la de tiempo del cohete.potx" id="{667B592C-B4CE-4E5B-96B7-732F3D74DE28}" vid="{63CA5B5E-A381-46B0-8057-B80769C98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Escala de tiempo</Template>
  <TotalTime>0</TotalTime>
  <Words>228</Words>
  <Application>Microsoft Office PowerPoint</Application>
  <PresentationFormat>Panorámica</PresentationFormat>
  <Paragraphs>26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de Office</vt:lpstr>
      <vt:lpstr>Agregar un título de diapositiva (1)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2019-11-07T00:41:33Z</dcterms:created>
  <dcterms:modified xsi:type="dcterms:W3CDTF">2019-11-07T00:45:54Z</dcterms:modified>
  <cp:category/>
</cp:coreProperties>
</file>