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uli"/>
      <p:regular r:id="rId14"/>
      <p:bold r:id="rId15"/>
      <p:italic r:id="rId16"/>
      <p:boldItalic r:id="rId17"/>
    </p:embeddedFont>
    <p:embeddedFont>
      <p:font typeface="Nixie One"/>
      <p:regular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uli-bold.fntdata"/><Relationship Id="rId14" Type="http://schemas.openxmlformats.org/officeDocument/2006/relationships/font" Target="fonts/Muli-regular.fntdata"/><Relationship Id="rId17" Type="http://schemas.openxmlformats.org/officeDocument/2006/relationships/font" Target="fonts/Muli-boldItalic.fntdata"/><Relationship Id="rId16" Type="http://schemas.openxmlformats.org/officeDocument/2006/relationships/font" Target="fonts/Muli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font" Target="fonts/Nixie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3b926aa5796aef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3b926aa5796a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7cb9626d4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7cb9626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3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59" name="Google Shape;59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63" name="Google Shape;63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72" name="Google Shape;72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4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5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5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5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5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99" name="Google Shape;99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5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103" name="Google Shape;103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5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12" name="Google Shape;112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5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122" name="Google Shape;122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6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33" name="Google Shape;133;p6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6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138" name="Google Shape;138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6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42" name="Google Shape;142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51" name="Google Shape;151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6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61" name="Google Shape;161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6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12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9" name="Google Shape;169;p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5" name="Google Shape;175;p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4" name="Google Shape;184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89" name="Google Shape;189;p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97" name="Google Shape;19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06" name="Google Shape;20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2" name="Google Shape;222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6" name="Google Shape;226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5" name="Google Shape;235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45" name="Google Shape;245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7" name="Google Shape;257;p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62" name="Google Shape;262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66" name="Google Shape;26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75" name="Google Shape;275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9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85" name="Google Shape;285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9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10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1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97" name="Google Shape;297;p10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1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302" name="Google Shape;302;p1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10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306" name="Google Shape;306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0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15" name="Google Shape;315;p1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10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10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25" name="Google Shape;325;p1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0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b="0" i="0" sz="1400" u="none" cap="none" strike="noStrik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type="ctrTitle"/>
          </p:nvPr>
        </p:nvSpPr>
        <p:spPr>
          <a:xfrm>
            <a:off x="1078650" y="1687360"/>
            <a:ext cx="69867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Robótica Educativa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3187437" y="317899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Robots y Rob</a:t>
            </a:r>
            <a:r>
              <a:rPr lang="en"/>
              <a:t>ótica</a:t>
            </a:r>
            <a:endParaRPr/>
          </a:p>
        </p:txBody>
      </p:sp>
      <p:sp>
        <p:nvSpPr>
          <p:cNvPr id="343" name="Google Shape;343;p1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12"/>
          <p:cNvSpPr txBox="1"/>
          <p:nvPr/>
        </p:nvSpPr>
        <p:spPr>
          <a:xfrm>
            <a:off x="1208999" y="1333873"/>
            <a:ext cx="67260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b="1"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Robot</a:t>
            </a: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: es una entidad virtual o mecánica artificial.</a:t>
            </a:r>
            <a:endParaRPr sz="12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b="1"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Robótica</a:t>
            </a: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:  es la ciencia y la técnica que está involucrada en el diseño, la fabricación y la utilización de robots </a:t>
            </a:r>
            <a:endParaRPr sz="12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ixie One"/>
              <a:buChar char="●"/>
            </a:pP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La diferencia entre </a:t>
            </a:r>
            <a:r>
              <a:rPr b="1"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robot </a:t>
            </a: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y </a:t>
            </a:r>
            <a:r>
              <a:rPr b="1"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robótica</a:t>
            </a: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,</a:t>
            </a:r>
            <a:r>
              <a:rPr b="1"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n" sz="120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es que la robótica es la rama de la tecnología que se dedica a diseñar, construir y operar los robots, y el robot es una entidad virtual o mecánica artificial.</a:t>
            </a:r>
            <a:endParaRPr sz="120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182" y="3266423"/>
            <a:ext cx="2323644" cy="173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1978729" y="516324"/>
            <a:ext cx="64707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Las leyes de la ro</a:t>
            </a:r>
            <a:r>
              <a:rPr lang="en"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bótica </a:t>
            </a:r>
            <a:endParaRPr sz="4000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575" y="1271125"/>
            <a:ext cx="4953000" cy="3714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1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/>
          <p:nvPr>
            <p:ph idx="1" type="body"/>
          </p:nvPr>
        </p:nvSpPr>
        <p:spPr>
          <a:xfrm>
            <a:off x="937150" y="1763475"/>
            <a:ext cx="2667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" sz="2400" u="sng">
                <a:latin typeface="Nixie One"/>
                <a:ea typeface="Nixie One"/>
                <a:cs typeface="Nixie One"/>
                <a:sym typeface="Nixie One"/>
              </a:rPr>
              <a:t>Industriales</a:t>
            </a:r>
            <a:endParaRPr b="1" sz="2400" u="sng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4"/>
          <p:cNvSpPr txBox="1"/>
          <p:nvPr>
            <p:ph type="title"/>
          </p:nvPr>
        </p:nvSpPr>
        <p:spPr>
          <a:xfrm>
            <a:off x="2650850" y="398775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Tipos de robots</a:t>
            </a:r>
            <a:endParaRPr/>
          </a:p>
        </p:txBody>
      </p:sp>
      <p:sp>
        <p:nvSpPr>
          <p:cNvPr id="359" name="Google Shape;359;p14"/>
          <p:cNvSpPr txBox="1"/>
          <p:nvPr>
            <p:ph idx="2" type="body"/>
          </p:nvPr>
        </p:nvSpPr>
        <p:spPr>
          <a:xfrm>
            <a:off x="4927850" y="1728225"/>
            <a:ext cx="2667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b="1" lang="en" sz="2400" u="sng">
                <a:latin typeface="Nixie One"/>
                <a:ea typeface="Nixie One"/>
                <a:cs typeface="Nixie One"/>
                <a:sym typeface="Nixie One"/>
              </a:rPr>
              <a:t>De Servicio</a:t>
            </a:r>
            <a:endParaRPr b="1" sz="2400" u="sng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50" y="2512850"/>
            <a:ext cx="3570701" cy="2096112"/>
          </a:xfrm>
          <a:prstGeom prst="rect">
            <a:avLst/>
          </a:prstGeom>
          <a:noFill/>
          <a:ln cap="flat" cmpd="sng" w="38100">
            <a:solidFill>
              <a:srgbClr val="1ED7BE"/>
            </a:solidFill>
            <a:prstDash val="lgDash"/>
            <a:round/>
            <a:headEnd len="sm" w="sm" type="none"/>
            <a:tailEnd len="sm" w="sm" type="none"/>
          </a:ln>
          <a:effectLst>
            <a:outerShdw blurRad="128588" rotWithShape="0" algn="bl" dir="2760000" dist="152400">
              <a:srgbClr val="FFFFFF">
                <a:alpha val="50000"/>
              </a:srgbClr>
            </a:outerShdw>
          </a:effectLst>
        </p:spPr>
      </p:pic>
      <p:pic>
        <p:nvPicPr>
          <p:cNvPr id="362" name="Google Shape;3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525" y="2512850"/>
            <a:ext cx="3437608" cy="2096100"/>
          </a:xfrm>
          <a:prstGeom prst="rect">
            <a:avLst/>
          </a:prstGeom>
          <a:noFill/>
          <a:ln cap="flat" cmpd="sng" w="38100">
            <a:solidFill>
              <a:srgbClr val="1ED7BE"/>
            </a:solidFill>
            <a:prstDash val="lgDash"/>
            <a:round/>
            <a:headEnd len="sm" w="sm" type="none"/>
            <a:tailEnd len="sm" w="sm" type="none"/>
          </a:ln>
          <a:effectLst>
            <a:outerShdw blurRad="142875" rotWithShape="0" algn="bl" dir="3180000" dist="15240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/>
          <p:nvPr>
            <p:ph type="title"/>
          </p:nvPr>
        </p:nvSpPr>
        <p:spPr>
          <a:xfrm>
            <a:off x="2285100" y="5208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Autómatas </a:t>
            </a:r>
            <a:endParaRPr/>
          </a:p>
        </p:txBody>
      </p:sp>
      <p:sp>
        <p:nvSpPr>
          <p:cNvPr id="368" name="Google Shape;368;p1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15"/>
          <p:cNvSpPr txBox="1"/>
          <p:nvPr>
            <p:ph idx="1" type="body"/>
          </p:nvPr>
        </p:nvSpPr>
        <p:spPr>
          <a:xfrm>
            <a:off x="1277375" y="1930000"/>
            <a:ext cx="26673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Nixie One"/>
                <a:ea typeface="Nixie One"/>
                <a:cs typeface="Nixie One"/>
                <a:sym typeface="Nixie One"/>
              </a:rPr>
              <a:t>Pepper Robot</a:t>
            </a:r>
            <a:endParaRPr b="1" sz="2400" u="sng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0" name="Google Shape;370;p15"/>
          <p:cNvSpPr txBox="1"/>
          <p:nvPr>
            <p:ph idx="2" type="body"/>
          </p:nvPr>
        </p:nvSpPr>
        <p:spPr>
          <a:xfrm>
            <a:off x="4562100" y="1930000"/>
            <a:ext cx="26673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latin typeface="Nixie One"/>
                <a:ea typeface="Nixie One"/>
                <a:cs typeface="Nixie One"/>
                <a:sym typeface="Nixie One"/>
              </a:rPr>
              <a:t>Robot Sophia</a:t>
            </a:r>
            <a:endParaRPr b="1" sz="2400" u="sng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71" name="Google Shape;3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375" y="2626663"/>
            <a:ext cx="2667299" cy="2066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19BBD5">
                <a:alpha val="60000"/>
              </a:srgbClr>
            </a:outerShdw>
            <a:reflection blurRad="0" dir="0" dist="0" endA="0" endPos="14000" fadeDir="5400012" kx="0" rotWithShape="0" algn="bl" stA="66000" stPos="0" sy="-100000" ky="0"/>
          </a:effectLst>
        </p:spPr>
      </p:pic>
      <p:pic>
        <p:nvPicPr>
          <p:cNvPr id="372" name="Google Shape;3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100" y="2593000"/>
            <a:ext cx="2667300" cy="21336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22000" fadeDir="5400012" kx="0" rotWithShape="0" algn="bl" stA="58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/>
          <p:nvPr>
            <p:ph idx="4294967295" type="title"/>
          </p:nvPr>
        </p:nvSpPr>
        <p:spPr>
          <a:xfrm>
            <a:off x="13550" y="2006838"/>
            <a:ext cx="2695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" sz="2800">
                <a:solidFill>
                  <a:srgbClr val="184769"/>
                </a:solidFill>
              </a:rPr>
              <a:t>Más</a:t>
            </a:r>
            <a:r>
              <a:rPr b="1" lang="en" sz="2800">
                <a:solidFill>
                  <a:srgbClr val="184769"/>
                </a:solidFill>
              </a:rPr>
              <a:t> </a:t>
            </a:r>
            <a:r>
              <a:rPr b="1" lang="en" sz="2800">
                <a:solidFill>
                  <a:srgbClr val="184769"/>
                </a:solidFill>
              </a:rPr>
              <a:t>información</a:t>
            </a:r>
            <a:r>
              <a:rPr b="1" lang="en" sz="2800">
                <a:solidFill>
                  <a:srgbClr val="184769"/>
                </a:solidFill>
              </a:rPr>
              <a:t>  sobre </a:t>
            </a:r>
            <a:r>
              <a:rPr b="1" lang="en" sz="2800">
                <a:solidFill>
                  <a:srgbClr val="184769"/>
                </a:solidFill>
              </a:rPr>
              <a:t>Robótica y Robots</a:t>
            </a:r>
            <a:endParaRPr b="1" sz="2800">
              <a:solidFill>
                <a:srgbClr val="18476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2800">
              <a:solidFill>
                <a:srgbClr val="0E293C"/>
              </a:solidFill>
            </a:endParaRPr>
          </a:p>
        </p:txBody>
      </p:sp>
      <p:sp>
        <p:nvSpPr>
          <p:cNvPr id="378" name="Google Shape;378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4645749" y="193576"/>
            <a:ext cx="4572000" cy="26176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5145091" y="7598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8016716" y="9214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7643716" y="108950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/>
          <p:nvPr>
            <p:ph idx="4294967295" type="title"/>
          </p:nvPr>
        </p:nvSpPr>
        <p:spPr>
          <a:xfrm>
            <a:off x="2616450" y="438350"/>
            <a:ext cx="40320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Robótica Educativa</a:t>
            </a:r>
            <a:endParaRPr sz="3000"/>
          </a:p>
        </p:txBody>
      </p:sp>
      <p:sp>
        <p:nvSpPr>
          <p:cNvPr id="388" name="Google Shape;388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975" y="1427922"/>
            <a:ext cx="3877800" cy="3144000"/>
          </a:xfrm>
          <a:prstGeom prst="round1Rect">
            <a:avLst>
              <a:gd fmla="val 16667" name="adj"/>
            </a:avLst>
          </a:prstGeom>
          <a:noFill/>
          <a:ln>
            <a:noFill/>
          </a:ln>
          <a:effectLst>
            <a:outerShdw blurRad="285750" rotWithShape="0" algn="bl" dir="8460000" dist="276225">
              <a:srgbClr val="D9D9D9">
                <a:alpha val="69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 txBox="1"/>
          <p:nvPr>
            <p:ph type="title"/>
          </p:nvPr>
        </p:nvSpPr>
        <p:spPr>
          <a:xfrm>
            <a:off x="2185850" y="53545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Pensamiento Computacional</a:t>
            </a:r>
            <a:endParaRPr/>
          </a:p>
        </p:txBody>
      </p:sp>
      <p:sp>
        <p:nvSpPr>
          <p:cNvPr id="395" name="Google Shape;395;p18"/>
          <p:cNvSpPr/>
          <p:nvPr/>
        </p:nvSpPr>
        <p:spPr>
          <a:xfrm>
            <a:off x="-38887" y="2320588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Pruebas y </a:t>
            </a: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depuración</a:t>
            </a:r>
            <a:endParaRPr b="0" i="0" sz="1400" u="none" cap="none" strike="noStrike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5184049" y="2320600"/>
            <a:ext cx="19461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Expresar ideas y </a:t>
            </a: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conexión</a:t>
            </a:r>
            <a:endParaRPr b="0" i="0" sz="1400" u="none" cap="none" strike="noStrike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6839250" y="2320600"/>
            <a:ext cx="23049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Cuestionamiento</a:t>
            </a:r>
            <a:endParaRPr b="0" i="0" sz="1300" u="none" cap="none" strike="noStrike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8" name="Google Shape;398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3344550" y="2320600"/>
            <a:ext cx="21399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Abstracción</a:t>
            </a: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 y </a:t>
            </a: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modularización</a:t>
            </a:r>
            <a:endParaRPr b="0" i="0" sz="1200" u="none" cap="none" strike="noStrike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603350" y="2320600"/>
            <a:ext cx="20469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Reutilizando y remezclar</a:t>
            </a:r>
            <a:endParaRPr b="0" i="0" sz="1400" u="none" cap="none" strike="noStrike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"/>
          <p:cNvSpPr/>
          <p:nvPr/>
        </p:nvSpPr>
        <p:spPr>
          <a:xfrm rot="-5400000">
            <a:off x="1053600" y="533300"/>
            <a:ext cx="1855800" cy="2142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19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 sz="8000"/>
              <a:t>Gracias</a:t>
            </a:r>
            <a:r>
              <a:rPr b="0" i="0" lang="en" sz="8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!</a:t>
            </a:r>
            <a:endParaRPr b="0" i="0" sz="8000" u="none" cap="none" strike="noStrik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07" name="Google Shape;407;p19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Hecho por: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Aiko Mori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Alejandra Prat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Augusto Duré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Ana Luna Villegas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Ihancko Evin</a:t>
            </a: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1591719" y="1212580"/>
            <a:ext cx="779561" cy="77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