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4BA4"/>
    <a:srgbClr val="DF1B82"/>
    <a:srgbClr val="9954CC"/>
    <a:srgbClr val="3E66D6"/>
    <a:srgbClr val="E66C6C"/>
    <a:srgbClr val="38AA56"/>
    <a:srgbClr val="57C77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62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5E89-5575-4BDF-A8A3-DDE536447D96}" type="datetimeFigureOut">
              <a:rPr lang="es-AR" smtClean="0"/>
              <a:pPr/>
              <a:t>21/03/2016</a:t>
            </a:fld>
            <a:endParaRPr lang="es-AR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B85DAD8-ED32-490F-907F-702AA030EC2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5E89-5575-4BDF-A8A3-DDE536447D96}" type="datetimeFigureOut">
              <a:rPr lang="es-AR" smtClean="0"/>
              <a:pPr/>
              <a:t>21/03/2016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DAD8-ED32-490F-907F-702AA030EC2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5E89-5575-4BDF-A8A3-DDE536447D96}" type="datetimeFigureOut">
              <a:rPr lang="es-AR" smtClean="0"/>
              <a:pPr/>
              <a:t>21/03/2016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DAD8-ED32-490F-907F-702AA030EC2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5E89-5575-4BDF-A8A3-DDE536447D96}" type="datetimeFigureOut">
              <a:rPr lang="es-AR" smtClean="0"/>
              <a:pPr/>
              <a:t>21/03/2016</a:t>
            </a:fld>
            <a:endParaRPr lang="es-AR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AR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B85DAD8-ED32-490F-907F-702AA030EC2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5E89-5575-4BDF-A8A3-DDE536447D96}" type="datetimeFigureOut">
              <a:rPr lang="es-AR" smtClean="0"/>
              <a:pPr/>
              <a:t>21/03/2016</a:t>
            </a:fld>
            <a:endParaRPr lang="es-AR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DAD8-ED32-490F-907F-702AA030EC2F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5E89-5575-4BDF-A8A3-DDE536447D96}" type="datetimeFigureOut">
              <a:rPr lang="es-AR" smtClean="0"/>
              <a:pPr/>
              <a:t>21/03/2016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DAD8-ED32-490F-907F-702AA030EC2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5E89-5575-4BDF-A8A3-DDE536447D96}" type="datetimeFigureOut">
              <a:rPr lang="es-AR" smtClean="0"/>
              <a:pPr/>
              <a:t>21/03/2016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B85DAD8-ED32-490F-907F-702AA030EC2F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5E89-5575-4BDF-A8A3-DDE536447D96}" type="datetimeFigureOut">
              <a:rPr lang="es-AR" smtClean="0"/>
              <a:pPr/>
              <a:t>21/03/2016</a:t>
            </a:fld>
            <a:endParaRPr lang="es-AR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DAD8-ED32-490F-907F-702AA030EC2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5E89-5575-4BDF-A8A3-DDE536447D96}" type="datetimeFigureOut">
              <a:rPr lang="es-AR" smtClean="0"/>
              <a:pPr/>
              <a:t>21/03/2016</a:t>
            </a:fld>
            <a:endParaRPr lang="es-AR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DAD8-ED32-490F-907F-702AA030EC2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5E89-5575-4BDF-A8A3-DDE536447D96}" type="datetimeFigureOut">
              <a:rPr lang="es-AR" smtClean="0"/>
              <a:pPr/>
              <a:t>21/03/2016</a:t>
            </a:fld>
            <a:endParaRPr lang="es-AR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DAD8-ED32-490F-907F-702AA030EC2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5E89-5575-4BDF-A8A3-DDE536447D96}" type="datetimeFigureOut">
              <a:rPr lang="es-AR" smtClean="0"/>
              <a:pPr/>
              <a:t>21/03/2016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DAD8-ED32-490F-907F-702AA030EC2F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CEF5E89-5575-4BDF-A8A3-DDE536447D96}" type="datetimeFigureOut">
              <a:rPr lang="es-AR" smtClean="0"/>
              <a:pPr/>
              <a:t>21/03/2016</a:t>
            </a:fld>
            <a:endParaRPr lang="es-AR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B85DAD8-ED32-490F-907F-702AA030EC2F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7504" y="764704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es-ES" sz="6600" b="1" i="1" dirty="0" smtClean="0"/>
              <a:t>Minerales</a:t>
            </a:r>
            <a:endParaRPr lang="es-AR" sz="6600" b="1" i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2564904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es-ES" sz="2800" i="1" dirty="0" smtClean="0"/>
              <a:t>Piedras Preciosas y Semipreciosas</a:t>
            </a:r>
            <a:endParaRPr lang="es-AR" sz="2800" i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6372200" y="5661249"/>
            <a:ext cx="2787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Mariño Constanza - </a:t>
            </a:r>
            <a:r>
              <a:rPr lang="es-ES" sz="2000" dirty="0" err="1" smtClean="0"/>
              <a:t>Mattar</a:t>
            </a:r>
            <a:r>
              <a:rPr lang="es-ES" sz="2000" dirty="0" smtClean="0"/>
              <a:t> Camila</a:t>
            </a:r>
          </a:p>
          <a:p>
            <a:r>
              <a:rPr lang="es-ES" sz="2000" dirty="0" smtClean="0"/>
              <a:t>4º2ª</a:t>
            </a:r>
            <a:endParaRPr lang="es-AR" sz="2000" dirty="0"/>
          </a:p>
        </p:txBody>
      </p:sp>
    </p:spTree>
    <p:extLst>
      <p:ext uri="{BB962C8B-B14F-4D97-AF65-F5344CB8AC3E}">
        <p14:creationId xmlns="" xmlns:p14="http://schemas.microsoft.com/office/powerpoint/2010/main" val="3336362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664194"/>
            <a:ext cx="8686800" cy="1479054"/>
          </a:xfrm>
          <a:ln w="28575">
            <a:solidFill>
              <a:srgbClr val="C00000"/>
            </a:solidFill>
          </a:ln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s-AR" sz="19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Se </a:t>
            </a:r>
            <a:r>
              <a:rPr lang="es-AR" sz="19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obtiene de las minas </a:t>
            </a:r>
            <a:r>
              <a:rPr lang="es-AR" sz="19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bauxiticas</a:t>
            </a:r>
            <a:r>
              <a:rPr lang="es-AR" sz="19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 por el método de lixiviación y flotación. </a:t>
            </a:r>
            <a:endParaRPr lang="es-AR" sz="19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s-AR" sz="19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Yacimientos </a:t>
            </a:r>
            <a:r>
              <a:rPr lang="es-AR" sz="19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importantes: </a:t>
            </a:r>
            <a:r>
              <a:rPr lang="es-AR" sz="19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Tailandia, Afganistán</a:t>
            </a:r>
            <a:r>
              <a:rPr lang="es-AR" sz="19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,</a:t>
            </a:r>
            <a:r>
              <a:rPr lang="es-AR" sz="19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Tanzania, Madagascar, Vietnam</a:t>
            </a:r>
            <a:r>
              <a:rPr lang="es-AR" sz="19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,</a:t>
            </a:r>
            <a:r>
              <a:rPr lang="es-AR" sz="19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Nepal, Tayikistán, Pakistán.</a:t>
            </a:r>
            <a:endParaRPr lang="es-AR" sz="2000" dirty="0" smtClean="0"/>
          </a:p>
          <a:p>
            <a:pPr marL="0" indent="0">
              <a:buNone/>
            </a:pPr>
            <a:endParaRPr lang="es-AR" sz="2800" dirty="0"/>
          </a:p>
        </p:txBody>
      </p:sp>
      <p:sp>
        <p:nvSpPr>
          <p:cNvPr id="4" name="3 Rectángulo"/>
          <p:cNvSpPr/>
          <p:nvPr/>
        </p:nvSpPr>
        <p:spPr>
          <a:xfrm>
            <a:off x="3764567" y="188640"/>
            <a:ext cx="1614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29000">
                      <a:srgbClr val="C000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rPr>
              <a:t>R</a:t>
            </a:r>
            <a:r>
              <a:rPr lang="es-ES" sz="54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29000">
                      <a:srgbClr val="C000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/>
              </a:rPr>
              <a:t>UBÍ</a:t>
            </a:r>
            <a:endParaRPr lang="es-ES" sz="5400" b="1" cap="none" spc="0" dirty="0">
              <a:ln w="10541" cmpd="sng">
                <a:solidFill>
                  <a:srgbClr val="C00000"/>
                </a:solidFill>
                <a:prstDash val="solid"/>
              </a:ln>
              <a:gradFill>
                <a:gsLst>
                  <a:gs pos="29000">
                    <a:srgbClr val="C000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85720" y="3500438"/>
            <a:ext cx="4429156" cy="289925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F0000"/>
              </a:buClr>
              <a:buSzPct val="70000"/>
            </a:pPr>
            <a:r>
              <a:rPr lang="es-ES" sz="1900" b="1" dirty="0">
                <a:latin typeface="Aharoni" pitchFamily="2" charset="-79"/>
                <a:cs typeface="Aharoni" pitchFamily="2" charset="-79"/>
              </a:rPr>
              <a:t>Particularidades: </a:t>
            </a: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" pitchFamily="2" charset="2"/>
              <a:buChar char="v"/>
            </a:pPr>
            <a:r>
              <a:rPr lang="es-AR" sz="1900" b="1" dirty="0">
                <a:latin typeface="Aharoni" pitchFamily="2" charset="-79"/>
                <a:cs typeface="Aharoni" pitchFamily="2" charset="-79"/>
              </a:rPr>
              <a:t>E</a:t>
            </a:r>
            <a:r>
              <a:rPr lang="es-AR" sz="1900" b="1" dirty="0" smtClean="0">
                <a:latin typeface="Aharoni" pitchFamily="2" charset="-79"/>
                <a:cs typeface="Aharoni" pitchFamily="2" charset="-79"/>
              </a:rPr>
              <a:t>s </a:t>
            </a:r>
            <a:r>
              <a:rPr lang="es-AR" sz="1900" b="1" dirty="0">
                <a:latin typeface="Aharoni" pitchFamily="2" charset="-79"/>
                <a:cs typeface="Aharoni" pitchFamily="2" charset="-79"/>
              </a:rPr>
              <a:t>la segunda sustancia más dura en la escala de Mohs, con una calificación de 9.</a:t>
            </a: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" pitchFamily="2" charset="2"/>
              <a:buChar char="v"/>
            </a:pPr>
            <a:r>
              <a:rPr lang="es-AR" sz="1900" b="1" dirty="0" smtClean="0">
                <a:latin typeface="Aharoni" pitchFamily="2" charset="-79"/>
                <a:cs typeface="Aharoni" pitchFamily="2" charset="-79"/>
              </a:rPr>
              <a:t>Muchos </a:t>
            </a:r>
            <a:r>
              <a:rPr lang="es-AR" sz="1900" b="1" dirty="0">
                <a:latin typeface="Aharoni" pitchFamily="2" charset="-79"/>
                <a:cs typeface="Aharoni" pitchFamily="2" charset="-79"/>
              </a:rPr>
              <a:t>rubíes son una parte esencial de las insignias reales y otras joyas famosas.</a:t>
            </a:r>
          </a:p>
          <a:p>
            <a:pPr marL="457200" lvl="0" indent="-457200">
              <a:spcBef>
                <a:spcPct val="20000"/>
              </a:spcBef>
              <a:buClr>
                <a:srgbClr val="F0A22E"/>
              </a:buClr>
              <a:buSzPct val="70000"/>
              <a:buFont typeface="Wingdings" pitchFamily="2" charset="2"/>
              <a:buChar char="v"/>
            </a:pPr>
            <a:r>
              <a:rPr lang="es-AR" sz="1900" b="1" dirty="0">
                <a:latin typeface="Aharoni" pitchFamily="2" charset="-79"/>
                <a:cs typeface="Aharoni" pitchFamily="2" charset="-79"/>
              </a:rPr>
              <a:t>Es considerado </a:t>
            </a:r>
            <a:r>
              <a:rPr lang="es-AR" sz="1900" b="1" dirty="0" smtClean="0">
                <a:latin typeface="Aharoni" pitchFamily="2" charset="-79"/>
                <a:cs typeface="Aharoni" pitchFamily="2" charset="-79"/>
              </a:rPr>
              <a:t>como un </a:t>
            </a:r>
            <a:r>
              <a:rPr lang="es-AR" sz="1900" b="1" dirty="0" smtClean="0">
                <a:latin typeface="Aharoni" pitchFamily="2" charset="-79"/>
                <a:cs typeface="Aharoni" pitchFamily="2" charset="-79"/>
              </a:rPr>
              <a:t>símbolo de </a:t>
            </a:r>
            <a:r>
              <a:rPr lang="es-AR" sz="1900" b="1" dirty="0">
                <a:latin typeface="Aharoni" pitchFamily="2" charset="-79"/>
                <a:cs typeface="Aharoni" pitchFamily="2" charset="-79"/>
              </a:rPr>
              <a:t>la caridad, de la lealtad.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072066" y="4357694"/>
            <a:ext cx="3876875" cy="102797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F0000"/>
              </a:buClr>
              <a:buSzPct val="72000"/>
              <a:buFont typeface="Wingdings" pitchFamily="2" charset="2"/>
              <a:buChar char="v"/>
            </a:pPr>
            <a:r>
              <a:rPr lang="es-AR" sz="1900" dirty="0"/>
              <a:t> </a:t>
            </a:r>
            <a:r>
              <a:rPr lang="es-AR" sz="1900" dirty="0">
                <a:latin typeface="Aharoni" pitchFamily="2" charset="-79"/>
                <a:cs typeface="Aharoni" pitchFamily="2" charset="-79"/>
              </a:rPr>
              <a:t>Su nombre viene de</a:t>
            </a:r>
            <a:r>
              <a:rPr lang="es-AR" sz="1900" i="1" dirty="0">
                <a:latin typeface="Aharoni" pitchFamily="2" charset="-79"/>
                <a:cs typeface="Aharoni" pitchFamily="2" charset="-79"/>
              </a:rPr>
              <a:t>ruber</a:t>
            </a:r>
            <a:r>
              <a:rPr lang="es-AR" sz="1900" dirty="0">
                <a:latin typeface="Aharoni" pitchFamily="2" charset="-79"/>
                <a:cs typeface="Aharoni" pitchFamily="2" charset="-79"/>
              </a:rPr>
              <a:t>, que significa 'rojo' en </a:t>
            </a:r>
            <a:r>
              <a:rPr lang="es-AR" sz="1900" dirty="0" smtClean="0">
                <a:latin typeface="Aharoni" pitchFamily="2" charset="-79"/>
                <a:cs typeface="Aharoni" pitchFamily="2" charset="-79"/>
              </a:rPr>
              <a:t>latín.</a:t>
            </a:r>
          </a:p>
          <a:p>
            <a:pPr marL="342900" lvl="0" indent="-342900">
              <a:spcBef>
                <a:spcPct val="20000"/>
              </a:spcBef>
              <a:buClr>
                <a:srgbClr val="FF0000"/>
              </a:buClr>
              <a:buSzPct val="72000"/>
              <a:buFont typeface="Wingdings" pitchFamily="2" charset="2"/>
              <a:buChar char="v"/>
            </a:pPr>
            <a:r>
              <a:rPr lang="es-AR" sz="1900" dirty="0" smtClean="0">
                <a:latin typeface="Aharoni" pitchFamily="2" charset="-79"/>
                <a:cs typeface="Aharoni" pitchFamily="2" charset="-79"/>
              </a:rPr>
              <a:t>Formula: Al</a:t>
            </a:r>
            <a:r>
              <a:rPr lang="es-AR" sz="1900" baseline="-25000" dirty="0" smtClean="0">
                <a:latin typeface="Aharoni" pitchFamily="2" charset="-79"/>
                <a:cs typeface="Aharoni" pitchFamily="2" charset="-79"/>
              </a:rPr>
              <a:t>2</a:t>
            </a:r>
            <a:r>
              <a:rPr lang="es-AR" sz="1900" dirty="0" smtClean="0">
                <a:latin typeface="Aharoni" pitchFamily="2" charset="-79"/>
                <a:cs typeface="Aharoni" pitchFamily="2" charset="-79"/>
              </a:rPr>
              <a:t>O</a:t>
            </a:r>
            <a:r>
              <a:rPr lang="es-AR" sz="1900" baseline="-25000" dirty="0" smtClean="0">
                <a:latin typeface="Aharoni" pitchFamily="2" charset="-79"/>
                <a:cs typeface="Aharoni" pitchFamily="2" charset="-79"/>
              </a:rPr>
              <a:t>3</a:t>
            </a:r>
            <a:endParaRPr lang="es-AR" sz="19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716" y="0"/>
            <a:ext cx="2348451" cy="1634522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68" y="0"/>
            <a:ext cx="2348451" cy="16345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84614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57818" y="4000504"/>
            <a:ext cx="3571868" cy="2286016"/>
          </a:xfrm>
          <a:ln w="41275">
            <a:solidFill>
              <a:srgbClr val="38AA56"/>
            </a:solidFill>
          </a:ln>
        </p:spPr>
        <p:txBody>
          <a:bodyPr>
            <a:normAutofit/>
          </a:bodyPr>
          <a:lstStyle/>
          <a:p>
            <a:pPr>
              <a:buClr>
                <a:srgbClr val="38AA56"/>
              </a:buClr>
              <a:buFont typeface="Wingdings" pitchFamily="2" charset="2"/>
              <a:buChar char="Ø"/>
            </a:pPr>
            <a:r>
              <a:rPr lang="es-AR" sz="19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Brasil y Zambia producen grandes cantidades de esmeraldas finas. </a:t>
            </a:r>
            <a:endParaRPr lang="es-AR" sz="19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>
              <a:buClr>
                <a:srgbClr val="38AA56"/>
              </a:buClr>
              <a:buFont typeface="Wingdings" pitchFamily="2" charset="2"/>
              <a:buChar char="Ø"/>
            </a:pPr>
            <a:r>
              <a:rPr lang="es-AR" sz="19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Muchos consideran que </a:t>
            </a:r>
            <a:r>
              <a:rPr lang="es-AR" sz="19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las esmeraldas de Colombia son las de máxima calidad.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669715" y="188640"/>
            <a:ext cx="3843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rgbClr val="00B050"/>
                    </a:gs>
                    <a:gs pos="45000">
                      <a:srgbClr val="92D050"/>
                    </a:gs>
                    <a:gs pos="62000">
                      <a:srgbClr val="92D050"/>
                    </a:gs>
                    <a:gs pos="100000">
                      <a:srgbClr val="00B050"/>
                    </a:gs>
                  </a:gsLst>
                  <a:lin ang="5400000" scaled="0"/>
                </a:gradFill>
                <a:effectLst/>
              </a:rPr>
              <a:t>ESMERALDA</a:t>
            </a:r>
            <a:endParaRPr lang="es-ES" sz="5400" b="1" cap="none" spc="0" dirty="0">
              <a:ln w="10541" cmpd="sng">
                <a:solidFill>
                  <a:srgbClr val="00B050"/>
                </a:solidFill>
                <a:prstDash val="solid"/>
              </a:ln>
              <a:gradFill>
                <a:gsLst>
                  <a:gs pos="0">
                    <a:srgbClr val="00B050"/>
                  </a:gs>
                  <a:gs pos="45000">
                    <a:srgbClr val="92D050"/>
                  </a:gs>
                  <a:gs pos="62000">
                    <a:srgbClr val="92D050"/>
                  </a:gs>
                  <a:gs pos="100000">
                    <a:srgbClr val="00B050"/>
                  </a:gs>
                </a:gsLst>
                <a:lin ang="5400000" scaled="0"/>
              </a:gradFill>
              <a:effectLst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2844" y="1428736"/>
            <a:ext cx="6500858" cy="1261884"/>
          </a:xfrm>
          <a:prstGeom prst="rect">
            <a:avLst/>
          </a:prstGeom>
          <a:noFill/>
          <a:ln w="41275">
            <a:solidFill>
              <a:srgbClr val="38AA56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38AA56"/>
              </a:buClr>
              <a:buFont typeface="Wingdings" pitchFamily="2" charset="2"/>
              <a:buChar char="Ø"/>
            </a:pPr>
            <a:r>
              <a:rPr lang="es-AR" sz="1900" dirty="0" smtClean="0">
                <a:latin typeface="Aharoni" pitchFamily="2" charset="-79"/>
                <a:cs typeface="Aharoni" pitchFamily="2" charset="-79"/>
              </a:rPr>
              <a:t>El nombre esmeralda </a:t>
            </a:r>
            <a:r>
              <a:rPr lang="es-AR" sz="1900" dirty="0" smtClean="0">
                <a:latin typeface="Aharoni" pitchFamily="2" charset="-79"/>
                <a:cs typeface="Aharoni" pitchFamily="2" charset="-79"/>
              </a:rPr>
              <a:t>significa </a:t>
            </a:r>
            <a:r>
              <a:rPr lang="es-AR" sz="1900" dirty="0" smtClean="0">
                <a:latin typeface="Aharoni" pitchFamily="2" charset="-79"/>
                <a:cs typeface="Aharoni" pitchFamily="2" charset="-79"/>
              </a:rPr>
              <a:t>"piedra preciosa verde</a:t>
            </a:r>
            <a:r>
              <a:rPr lang="es-AR" sz="1900" dirty="0" smtClean="0">
                <a:latin typeface="Aharoni" pitchFamily="2" charset="-79"/>
                <a:cs typeface="Aharoni" pitchFamily="2" charset="-79"/>
              </a:rPr>
              <a:t>. </a:t>
            </a:r>
          </a:p>
          <a:p>
            <a:pPr>
              <a:buClr>
                <a:srgbClr val="38AA56"/>
              </a:buClr>
              <a:buFont typeface="Wingdings" pitchFamily="2" charset="2"/>
              <a:buChar char="Ø"/>
            </a:pPr>
            <a:endParaRPr lang="es-AR" sz="1900" dirty="0" smtClean="0">
              <a:latin typeface="Aharoni" pitchFamily="2" charset="-79"/>
              <a:cs typeface="Aharoni" pitchFamily="2" charset="-79"/>
            </a:endParaRPr>
          </a:p>
          <a:p>
            <a:pPr>
              <a:buClr>
                <a:srgbClr val="38AA56"/>
              </a:buClr>
              <a:buFont typeface="Wingdings" pitchFamily="2" charset="2"/>
              <a:buChar char="Ø"/>
            </a:pPr>
            <a:r>
              <a:rPr lang="es-AR" sz="1900" dirty="0" smtClean="0">
                <a:latin typeface="Aharoni" pitchFamily="2" charset="-79"/>
                <a:cs typeface="Aharoni" pitchFamily="2" charset="-79"/>
              </a:rPr>
              <a:t>«fórmula</a:t>
            </a:r>
            <a:r>
              <a:rPr lang="es-AR" sz="19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AR" sz="1900" dirty="0" smtClean="0">
                <a:latin typeface="Aharoni" pitchFamily="2" charset="-79"/>
                <a:cs typeface="Aharoni" pitchFamily="2" charset="-79"/>
              </a:rPr>
              <a:t>química</a:t>
            </a:r>
            <a:r>
              <a:rPr lang="es-AR" sz="1900" dirty="0" smtClean="0">
                <a:latin typeface="Aharoni" pitchFamily="2" charset="-79"/>
                <a:cs typeface="Aharoni" pitchFamily="2" charset="-79"/>
              </a:rPr>
              <a:t> </a:t>
            </a:r>
            <a:r>
              <a:rPr lang="es-AR" sz="1900" dirty="0" smtClean="0">
                <a:latin typeface="Aharoni" pitchFamily="2" charset="-79"/>
                <a:cs typeface="Aharoni" pitchFamily="2" charset="-79"/>
              </a:rPr>
              <a:t>Be3Al2(SiO3)6</a:t>
            </a:r>
            <a:endParaRPr lang="es-AR" sz="19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85720" y="3214686"/>
            <a:ext cx="4929190" cy="2723823"/>
          </a:xfrm>
          <a:prstGeom prst="rect">
            <a:avLst/>
          </a:prstGeom>
          <a:noFill/>
          <a:ln w="41275">
            <a:solidFill>
              <a:srgbClr val="38AA56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38AA56"/>
              </a:buClr>
              <a:buFont typeface="Wingdings" pitchFamily="2" charset="2"/>
              <a:buChar char="Ø"/>
            </a:pPr>
            <a:r>
              <a:rPr lang="es-AR" sz="1900" dirty="0" smtClean="0">
                <a:latin typeface="Aharoni" pitchFamily="2" charset="-79"/>
                <a:cs typeface="Aharoni" pitchFamily="2" charset="-79"/>
              </a:rPr>
              <a:t>Particularidades: </a:t>
            </a:r>
          </a:p>
          <a:p>
            <a:pPr>
              <a:buClr>
                <a:srgbClr val="38AA56"/>
              </a:buClr>
              <a:buFont typeface="Wingdings" pitchFamily="2" charset="2"/>
              <a:buChar char="q"/>
            </a:pPr>
            <a:r>
              <a:rPr lang="es-AR" sz="1900" dirty="0" smtClean="0">
                <a:latin typeface="Aharoni" pitchFamily="2" charset="-79"/>
                <a:cs typeface="Aharoni" pitchFamily="2" charset="-79"/>
              </a:rPr>
              <a:t>Solo un tercio de las esmeraldas encontradas merecen ser talladas</a:t>
            </a:r>
          </a:p>
          <a:p>
            <a:pPr>
              <a:buClr>
                <a:srgbClr val="38AA56"/>
              </a:buClr>
              <a:buFont typeface="Wingdings" pitchFamily="2" charset="2"/>
              <a:buChar char="q"/>
            </a:pPr>
            <a:r>
              <a:rPr lang="es-AR" sz="19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AR" sz="1900" dirty="0" smtClean="0">
                <a:latin typeface="Aharoni" pitchFamily="2" charset="-79"/>
                <a:cs typeface="Aharoni" pitchFamily="2" charset="-79"/>
              </a:rPr>
              <a:t>Se aplica para enfermedades oculares, destruye bacterias, y gérmenes patógenos</a:t>
            </a:r>
          </a:p>
          <a:p>
            <a:pPr>
              <a:buClr>
                <a:srgbClr val="38AA56"/>
              </a:buClr>
              <a:buFont typeface="Wingdings" pitchFamily="2" charset="2"/>
              <a:buChar char="q"/>
            </a:pPr>
            <a:r>
              <a:rPr lang="es-AR" sz="1900" dirty="0" smtClean="0">
                <a:latin typeface="Aharoni" pitchFamily="2" charset="-79"/>
                <a:cs typeface="Aharoni" pitchFamily="2" charset="-79"/>
              </a:rPr>
              <a:t>Es muy raro encontrar esmeraldas de buena calidad que tengan un tamaño superior a un quilate</a:t>
            </a:r>
            <a:endParaRPr lang="es-AR" sz="19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8" name="7 Imagen" descr="Esmeralda-piedra-preciosa-gema.png"/>
          <p:cNvPicPr>
            <a:picLocks noChangeAspect="1"/>
          </p:cNvPicPr>
          <p:nvPr/>
        </p:nvPicPr>
        <p:blipFill>
          <a:blip r:embed="rId2" cstate="print"/>
          <a:srcRect l="28142" t="10336" r="24044" b="22957"/>
          <a:stretch>
            <a:fillRect/>
          </a:stretch>
        </p:blipFill>
        <p:spPr>
          <a:xfrm>
            <a:off x="6643670" y="500042"/>
            <a:ext cx="2500330" cy="26432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2020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00496" y="4429132"/>
            <a:ext cx="3838572" cy="517515"/>
          </a:xfrm>
          <a:ln w="41275">
            <a:solidFill>
              <a:srgbClr val="3E66D6"/>
            </a:solidFill>
          </a:ln>
        </p:spPr>
        <p:txBody>
          <a:bodyPr>
            <a:normAutofit/>
          </a:bodyPr>
          <a:lstStyle/>
          <a:p>
            <a:pPr>
              <a:buClr>
                <a:srgbClr val="3E66D6"/>
              </a:buClr>
              <a:buFont typeface="Wingdings" pitchFamily="2" charset="2"/>
              <a:buChar char="Ø"/>
            </a:pPr>
            <a:r>
              <a:rPr lang="es-AR" sz="19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Su fórmula química es Al</a:t>
            </a:r>
            <a:r>
              <a:rPr lang="es-AR" sz="1900" baseline="-25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2</a:t>
            </a:r>
            <a:r>
              <a:rPr lang="es-AR" sz="19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O</a:t>
            </a:r>
            <a:r>
              <a:rPr lang="es-AR" sz="1900" baseline="-25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3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571868" y="214290"/>
            <a:ext cx="24175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3E66D6"/>
                </a:solidFill>
              </a:rPr>
              <a:t>ZAFIRO</a:t>
            </a:r>
            <a:endParaRPr lang="es-ES" sz="54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3E66D6"/>
              </a:solidFill>
              <a:effectLst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00034" y="5357826"/>
            <a:ext cx="8429652" cy="969496"/>
          </a:xfrm>
          <a:prstGeom prst="rect">
            <a:avLst/>
          </a:prstGeom>
          <a:noFill/>
          <a:ln w="41275">
            <a:solidFill>
              <a:srgbClr val="3E66D6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3E66D6"/>
              </a:buClr>
              <a:buFont typeface="Wingdings" pitchFamily="2" charset="2"/>
              <a:buChar char="Ø"/>
            </a:pPr>
            <a:r>
              <a:rPr lang="es-AR" sz="1900" dirty="0" smtClean="0">
                <a:latin typeface="Aharoni" pitchFamily="2" charset="-79"/>
                <a:cs typeface="Aharoni" pitchFamily="2" charset="-79"/>
              </a:rPr>
              <a:t> Australia y </a:t>
            </a:r>
            <a:r>
              <a:rPr lang="es-AR" sz="1900" dirty="0" smtClean="0">
                <a:latin typeface="Aharoni" pitchFamily="2" charset="-79"/>
                <a:cs typeface="Aharoni" pitchFamily="2" charset="-79"/>
              </a:rPr>
              <a:t>África </a:t>
            </a:r>
            <a:r>
              <a:rPr lang="es-AR" sz="1900" dirty="0" smtClean="0">
                <a:latin typeface="Aharoni" pitchFamily="2" charset="-79"/>
                <a:cs typeface="Aharoni" pitchFamily="2" charset="-79"/>
              </a:rPr>
              <a:t>son los mayores suministradores mundiales de </a:t>
            </a:r>
            <a:r>
              <a:rPr lang="es-AR" sz="1900" dirty="0" smtClean="0">
                <a:latin typeface="Aharoni" pitchFamily="2" charset="-79"/>
                <a:cs typeface="Aharoni" pitchFamily="2" charset="-79"/>
              </a:rPr>
              <a:t>zafiros. </a:t>
            </a:r>
            <a:r>
              <a:rPr lang="es-AR" sz="1900" dirty="0" smtClean="0">
                <a:latin typeface="Aharoni" pitchFamily="2" charset="-79"/>
                <a:cs typeface="Aharoni" pitchFamily="2" charset="-79"/>
              </a:rPr>
              <a:t>Una parte importante de la producción mundial </a:t>
            </a:r>
            <a:r>
              <a:rPr lang="es-AR" sz="1900" dirty="0" smtClean="0">
                <a:latin typeface="Aharoni" pitchFamily="2" charset="-79"/>
                <a:cs typeface="Aharoni" pitchFamily="2" charset="-79"/>
              </a:rPr>
              <a:t>procede </a:t>
            </a:r>
            <a:r>
              <a:rPr lang="es-AR" sz="1900" dirty="0" smtClean="0">
                <a:latin typeface="Aharoni" pitchFamily="2" charset="-79"/>
                <a:cs typeface="Aharoni" pitchFamily="2" charset="-79"/>
              </a:rPr>
              <a:t>también de Sri Lanka</a:t>
            </a:r>
            <a:r>
              <a:rPr lang="es-AR" sz="1900" dirty="0" smtClean="0">
                <a:latin typeface="Aharoni" pitchFamily="2" charset="-79"/>
                <a:cs typeface="Aharoni" pitchFamily="2" charset="-79"/>
              </a:rPr>
              <a:t>.</a:t>
            </a:r>
            <a:endParaRPr lang="es-AR" sz="19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14282" y="1500174"/>
            <a:ext cx="4572032" cy="2431435"/>
          </a:xfrm>
          <a:prstGeom prst="rect">
            <a:avLst/>
          </a:prstGeom>
          <a:noFill/>
          <a:ln w="41275">
            <a:solidFill>
              <a:srgbClr val="3E66D6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3E66D6"/>
              </a:buClr>
              <a:buFont typeface="Wingdings" pitchFamily="2" charset="2"/>
              <a:buChar char="Ø"/>
            </a:pPr>
            <a:r>
              <a:rPr lang="es-AR" sz="1900" dirty="0" smtClean="0">
                <a:latin typeface="Aharoni" pitchFamily="2" charset="-79"/>
                <a:cs typeface="Aharoni" pitchFamily="2" charset="-79"/>
              </a:rPr>
              <a:t>Particularidades:</a:t>
            </a:r>
          </a:p>
          <a:p>
            <a:pPr>
              <a:buClr>
                <a:srgbClr val="3E66D6"/>
              </a:buClr>
              <a:buFont typeface="Wingdings" pitchFamily="2" charset="2"/>
              <a:buChar char="q"/>
            </a:pPr>
            <a:r>
              <a:rPr lang="es-AR" sz="1900" dirty="0" smtClean="0">
                <a:latin typeface="Aharoni" pitchFamily="2" charset="-79"/>
                <a:cs typeface="Aharoni" pitchFamily="2" charset="-79"/>
              </a:rPr>
              <a:t>También</a:t>
            </a:r>
            <a:r>
              <a:rPr lang="es-AR" sz="19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AR" sz="1900" dirty="0" smtClean="0">
                <a:latin typeface="Aharoni" pitchFamily="2" charset="-79"/>
                <a:cs typeface="Aharoni" pitchFamily="2" charset="-79"/>
              </a:rPr>
              <a:t>se encuentra en blanco, negro, violeta,  amarillo y verde.</a:t>
            </a:r>
          </a:p>
          <a:p>
            <a:pPr>
              <a:buClr>
                <a:srgbClr val="3E66D6"/>
              </a:buClr>
              <a:buFont typeface="Wingdings" pitchFamily="2" charset="2"/>
              <a:buChar char="q"/>
            </a:pPr>
            <a:r>
              <a:rPr lang="es-AR" sz="1900" dirty="0" smtClean="0">
                <a:latin typeface="Aharoni" pitchFamily="2" charset="-79"/>
                <a:cs typeface="Aharoni" pitchFamily="2" charset="-79"/>
              </a:rPr>
              <a:t>Es una de las piedras preciosas más resistentes.</a:t>
            </a:r>
          </a:p>
          <a:p>
            <a:pPr>
              <a:buClr>
                <a:srgbClr val="3E66D6"/>
              </a:buClr>
              <a:buFont typeface="Wingdings" pitchFamily="2" charset="2"/>
              <a:buChar char="q"/>
            </a:pPr>
            <a:r>
              <a:rPr lang="es-AR" sz="1900" dirty="0" smtClean="0">
                <a:latin typeface="Aharoni" pitchFamily="2" charset="-79"/>
                <a:cs typeface="Aharoni" pitchFamily="2" charset="-79"/>
              </a:rPr>
              <a:t>Se recomienda para el tratamiento de reuma, artrosis, osteoporosis y es Indicada para los hipertensos</a:t>
            </a:r>
            <a:r>
              <a:rPr lang="es-AR" sz="1900" dirty="0" smtClean="0">
                <a:latin typeface="Aharoni" pitchFamily="2" charset="-79"/>
                <a:cs typeface="Aharoni" pitchFamily="2" charset="-79"/>
              </a:rPr>
              <a:t>.</a:t>
            </a:r>
            <a:endParaRPr lang="es-AR" sz="1900" dirty="0" smtClean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6 Imagen" descr="zafir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9277" y="1285860"/>
            <a:ext cx="4314723" cy="26967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57818" y="3857628"/>
            <a:ext cx="3571900" cy="2139047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1900" b="1" dirty="0" smtClean="0"/>
              <a:t>Particularidades</a:t>
            </a:r>
          </a:p>
          <a:p>
            <a:pPr>
              <a:buFont typeface="Arial" pitchFamily="34" charset="0"/>
              <a:buChar char="•"/>
            </a:pPr>
            <a:r>
              <a:rPr lang="es-ES" sz="1900" dirty="0" smtClean="0"/>
              <a:t>El diamante es la segunda forma más estable de carbono</a:t>
            </a:r>
          </a:p>
          <a:p>
            <a:pPr>
              <a:buFont typeface="Arial" pitchFamily="34" charset="0"/>
              <a:buChar char="•"/>
            </a:pPr>
            <a:r>
              <a:rPr lang="es-ES" sz="1900" dirty="0" smtClean="0"/>
              <a:t>tiene la más alta dureza y conductividad </a:t>
            </a:r>
            <a:r>
              <a:rPr lang="es-ES" sz="1900" dirty="0" smtClean="0"/>
              <a:t>térmica</a:t>
            </a:r>
          </a:p>
          <a:p>
            <a:pPr>
              <a:buFont typeface="Arial" pitchFamily="34" charset="0"/>
              <a:buChar char="•"/>
            </a:pPr>
            <a:r>
              <a:rPr lang="es-ES" sz="1900" dirty="0" smtClean="0"/>
              <a:t>El nombre significa “invencible”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14348" y="1571612"/>
            <a:ext cx="7786742" cy="64633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E</a:t>
            </a:r>
            <a:r>
              <a:rPr lang="es-ES" dirty="0" smtClean="0"/>
              <a:t>s </a:t>
            </a:r>
            <a:r>
              <a:rPr lang="es-ES" dirty="0" smtClean="0"/>
              <a:t>un alótropo del carbono donde los átomos de carbono están dispuestos en una variante de la estructura cristalina cúbica centrada en la </a:t>
            </a:r>
            <a:r>
              <a:rPr lang="es-ES" dirty="0" smtClean="0"/>
              <a:t>cara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6143636" y="2714620"/>
            <a:ext cx="1643074" cy="461665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Formula: C</a:t>
            </a:r>
            <a:endParaRPr lang="es-ES" sz="2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1214414" y="5929330"/>
            <a:ext cx="3286148" cy="64633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Se encuentra en</a:t>
            </a:r>
            <a:r>
              <a:rPr lang="es-ES" dirty="0" smtClean="0"/>
              <a:t> África, Canadá, Siberia, </a:t>
            </a:r>
            <a:r>
              <a:rPr lang="es-ES" dirty="0" smtClean="0"/>
              <a:t>Brasil y Liberia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2857488" y="214290"/>
            <a:ext cx="3334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DIAMANTE</a:t>
            </a:r>
            <a:endParaRPr lang="es-E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9 Imagen" descr="7e67d-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571744"/>
            <a:ext cx="5014597" cy="32375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803267"/>
          </a:xfrm>
          <a:ln w="38100">
            <a:solidFill>
              <a:srgbClr val="E74BA4"/>
            </a:solidFill>
          </a:ln>
        </p:spPr>
        <p:txBody>
          <a:bodyPr>
            <a:normAutofit/>
          </a:bodyPr>
          <a:lstStyle/>
          <a:p>
            <a:pPr>
              <a:buClr>
                <a:srgbClr val="E66C6C"/>
              </a:buClr>
              <a:buFont typeface="Wingdings" pitchFamily="2" charset="2"/>
              <a:buChar char="v"/>
            </a:pPr>
            <a:r>
              <a:rPr lang="es-AR" sz="19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Origen del nombre: Del griego "RHODOCHROS": significa "color rosa</a:t>
            </a:r>
            <a:r>
              <a:rPr lang="es-AR" sz="19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“.</a:t>
            </a:r>
          </a:p>
          <a:p>
            <a:pPr>
              <a:buClr>
                <a:srgbClr val="E66C6C"/>
              </a:buClr>
              <a:buFont typeface="Wingdings" pitchFamily="2" charset="2"/>
              <a:buChar char="v"/>
            </a:pPr>
            <a:r>
              <a:rPr lang="es-AR" sz="19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Formula: (MnCo</a:t>
            </a:r>
            <a:r>
              <a:rPr lang="es-AR" sz="1900" baseline="-25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3</a:t>
            </a:r>
            <a:r>
              <a:rPr lang="es-AR" sz="19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)</a:t>
            </a:r>
            <a:endParaRPr lang="es-AR" sz="19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571868" y="214290"/>
            <a:ext cx="24175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54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3E66D6"/>
              </a:solidFill>
              <a:effectLst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429124" y="2643182"/>
            <a:ext cx="4286280" cy="2308324"/>
          </a:xfrm>
          <a:prstGeom prst="rect">
            <a:avLst/>
          </a:prstGeom>
          <a:noFill/>
          <a:ln w="38100">
            <a:solidFill>
              <a:srgbClr val="E74BA4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E66C6C"/>
              </a:buClr>
            </a:pPr>
            <a:r>
              <a:rPr lang="es-AR" dirty="0" smtClean="0">
                <a:latin typeface="Aharoni" pitchFamily="2" charset="-79"/>
                <a:cs typeface="Aharoni" pitchFamily="2" charset="-79"/>
              </a:rPr>
              <a:t>Particularidades</a:t>
            </a:r>
            <a:r>
              <a:rPr lang="es-AR" dirty="0" smtClean="0">
                <a:latin typeface="Aharoni" pitchFamily="2" charset="-79"/>
                <a:cs typeface="Aharoni" pitchFamily="2" charset="-79"/>
              </a:rPr>
              <a:t>: </a:t>
            </a:r>
            <a:endParaRPr lang="es-AR" dirty="0" smtClean="0">
              <a:latin typeface="Aharoni" pitchFamily="2" charset="-79"/>
              <a:cs typeface="Aharoni" pitchFamily="2" charset="-79"/>
            </a:endParaRPr>
          </a:p>
          <a:p>
            <a:pPr>
              <a:buClr>
                <a:srgbClr val="E66C6C"/>
              </a:buClr>
              <a:buFont typeface="Wingdings" pitchFamily="2" charset="2"/>
              <a:buChar char="v"/>
            </a:pPr>
            <a:r>
              <a:rPr lang="es-AR" dirty="0" smtClean="0"/>
              <a:t> La </a:t>
            </a:r>
            <a:r>
              <a:rPr lang="es-AR" dirty="0" smtClean="0"/>
              <a:t>tonalidad de este mineral puede variar desde el rosa hasta el marrón claro. </a:t>
            </a:r>
            <a:endParaRPr lang="es-AR" dirty="0" smtClean="0">
              <a:latin typeface="Aharoni" pitchFamily="2" charset="-79"/>
              <a:cs typeface="Aharoni" pitchFamily="2" charset="-79"/>
            </a:endParaRPr>
          </a:p>
          <a:p>
            <a:pPr>
              <a:buClr>
                <a:srgbClr val="E66C6C"/>
              </a:buClr>
              <a:buFont typeface="Wingdings" pitchFamily="2" charset="2"/>
              <a:buChar char="v"/>
            </a:pPr>
            <a:r>
              <a:rPr lang="es-ES" dirty="0" smtClean="0"/>
              <a:t>A veces </a:t>
            </a:r>
            <a:r>
              <a:rPr lang="es-ES" dirty="0" smtClean="0"/>
              <a:t>sus caras son curvas presentando forma lenticular muy </a:t>
            </a:r>
            <a:r>
              <a:rPr lang="es-ES" dirty="0" smtClean="0"/>
              <a:t>marcada.</a:t>
            </a:r>
          </a:p>
          <a:p>
            <a:pPr>
              <a:buClr>
                <a:srgbClr val="E66C6C"/>
              </a:buClr>
              <a:buFont typeface="Wingdings" pitchFamily="2" charset="2"/>
              <a:buChar char="v"/>
            </a:pPr>
            <a:r>
              <a:rPr lang="es-ES" dirty="0" smtClean="0"/>
              <a:t>En</a:t>
            </a:r>
            <a:r>
              <a:rPr lang="es-ES" dirty="0" smtClean="0"/>
              <a:t> </a:t>
            </a:r>
            <a:r>
              <a:rPr lang="es-ES" dirty="0" smtClean="0"/>
              <a:t>Argentina </a:t>
            </a:r>
            <a:r>
              <a:rPr lang="es-ES" dirty="0" smtClean="0"/>
              <a:t>es considerada como piedra nacional.</a:t>
            </a:r>
            <a:endParaRPr lang="es-AR" dirty="0" smtClean="0"/>
          </a:p>
        </p:txBody>
      </p:sp>
      <p:sp>
        <p:nvSpPr>
          <p:cNvPr id="8" name="7 Rectángulo"/>
          <p:cNvSpPr/>
          <p:nvPr/>
        </p:nvSpPr>
        <p:spPr>
          <a:xfrm>
            <a:off x="2428860" y="142852"/>
            <a:ext cx="4412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18415" cmpd="sng">
                  <a:solidFill>
                    <a:srgbClr val="DF1B82"/>
                  </a:solidFill>
                  <a:prstDash val="solid"/>
                </a:ln>
                <a:solidFill>
                  <a:srgbClr val="E74BA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RODOCROSITA</a:t>
            </a:r>
            <a:endParaRPr lang="es-ES" sz="5400" dirty="0">
              <a:ln w="18415" cmpd="sng">
                <a:solidFill>
                  <a:srgbClr val="DF1B82"/>
                </a:solidFill>
                <a:prstDash val="solid"/>
              </a:ln>
              <a:solidFill>
                <a:srgbClr val="E74BA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074" name="Picture 2" descr="https://40.media.tumblr.com/bae2c4f2fc48baf07900da7ca3e0c107/tumblr_my0sekwwTy1rmdrjqo1_r1_5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14554"/>
            <a:ext cx="4431155" cy="4776785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4500562" y="5214950"/>
            <a:ext cx="4214842" cy="1477328"/>
          </a:xfrm>
          <a:prstGeom prst="rect">
            <a:avLst/>
          </a:prstGeom>
          <a:noFill/>
          <a:ln w="38100">
            <a:solidFill>
              <a:srgbClr val="E74BA4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Se encuentran yacimientos importantes en varias partes del </a:t>
            </a:r>
            <a:r>
              <a:rPr lang="es-ES" dirty="0" smtClean="0"/>
              <a:t>mundo: Alemania, Argentina, Canadá, EE.UU, Inglaterra, Kazajistán, México, Namibia,  Perú, Rumania, Sudáfrica</a:t>
            </a:r>
            <a:r>
              <a:rPr lang="es-ES" dirty="0" smtClean="0"/>
              <a:t>.</a:t>
            </a: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357686" y="2071678"/>
            <a:ext cx="2286016" cy="400110"/>
          </a:xfrm>
          <a:prstGeom prst="rect">
            <a:avLst/>
          </a:prstGeom>
          <a:noFill/>
          <a:ln w="38100">
            <a:solidFill>
              <a:srgbClr val="9954CC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Formula: SiO</a:t>
            </a:r>
            <a:r>
              <a:rPr lang="es-ES" sz="2000" baseline="-25000" dirty="0" smtClean="0"/>
              <a:t>2</a:t>
            </a:r>
            <a:r>
              <a:rPr lang="es-ES" sz="2000" dirty="0" smtClean="0"/>
              <a:t>::Fe</a:t>
            </a:r>
            <a:r>
              <a:rPr lang="es-ES" sz="2000" baseline="30000" dirty="0" smtClean="0"/>
              <a:t>+3</a:t>
            </a:r>
            <a:r>
              <a:rPr lang="es-ES" sz="2000" dirty="0" smtClean="0"/>
              <a:t> </a:t>
            </a:r>
            <a:endParaRPr lang="es-ES" sz="2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357158" y="1214422"/>
            <a:ext cx="8501122" cy="646331"/>
          </a:xfrm>
          <a:prstGeom prst="rect">
            <a:avLst/>
          </a:prstGeom>
          <a:noFill/>
          <a:ln w="38100">
            <a:solidFill>
              <a:srgbClr val="9954CC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La </a:t>
            </a:r>
            <a:r>
              <a:rPr lang="es-ES" b="1" dirty="0" smtClean="0"/>
              <a:t>amatista</a:t>
            </a:r>
            <a:r>
              <a:rPr lang="es-ES" dirty="0" smtClean="0"/>
              <a:t> es una variedad </a:t>
            </a:r>
            <a:r>
              <a:rPr lang="es-ES" dirty="0" smtClean="0"/>
              <a:t>macrocristalina </a:t>
            </a:r>
            <a:r>
              <a:rPr lang="es-ES" dirty="0" smtClean="0"/>
              <a:t>del </a:t>
            </a:r>
            <a:r>
              <a:rPr lang="es-ES" dirty="0" smtClean="0"/>
              <a:t>cuarzo. Su color violeta característico puede </a:t>
            </a:r>
            <a:r>
              <a:rPr lang="es-ES" dirty="0" smtClean="0"/>
              <a:t>ser más o menos intenso, según la cantidad de </a:t>
            </a:r>
            <a:r>
              <a:rPr lang="es-ES" dirty="0" smtClean="0"/>
              <a:t>hierro que </a:t>
            </a:r>
            <a:r>
              <a:rPr lang="es-ES" dirty="0" smtClean="0"/>
              <a:t>contenga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3071802" y="214290"/>
            <a:ext cx="29996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9954CC"/>
                </a:solidFill>
                <a:effectLst>
                  <a:glow rad="101600">
                    <a:srgbClr val="9954CC">
                      <a:alpha val="60000"/>
                    </a:srgbClr>
                  </a:glow>
                </a:effectLst>
              </a:rPr>
              <a:t>AMATISTA</a:t>
            </a:r>
            <a:endParaRPr lang="es-ES" sz="5400" b="1" cap="none" spc="0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9954CC"/>
              </a:solidFill>
              <a:effectLst>
                <a:glow rad="101600">
                  <a:srgbClr val="9954CC">
                    <a:alpha val="60000"/>
                  </a:srgbClr>
                </a:glo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643570" y="2643182"/>
            <a:ext cx="3071834" cy="2862322"/>
          </a:xfrm>
          <a:prstGeom prst="rect">
            <a:avLst/>
          </a:prstGeom>
          <a:noFill/>
          <a:ln w="38100">
            <a:solidFill>
              <a:srgbClr val="9954CC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Particularidades:</a:t>
            </a:r>
          </a:p>
          <a:p>
            <a:pPr>
              <a:buFont typeface="Wingdings" pitchFamily="2" charset="2"/>
              <a:buChar char="v"/>
            </a:pPr>
            <a:r>
              <a:rPr lang="es-ES" dirty="0" smtClean="0"/>
              <a:t>Los cambios </a:t>
            </a:r>
            <a:r>
              <a:rPr lang="es-ES" dirty="0" smtClean="0"/>
              <a:t>en la coloración se deben a los cambios en la </a:t>
            </a:r>
            <a:r>
              <a:rPr lang="es-ES" dirty="0" smtClean="0"/>
              <a:t>cantidad de </a:t>
            </a:r>
            <a:r>
              <a:rPr lang="es-ES" dirty="0" smtClean="0"/>
              <a:t>hierro </a:t>
            </a:r>
            <a:r>
              <a:rPr lang="es-ES" dirty="0" smtClean="0"/>
              <a:t>que posee.</a:t>
            </a:r>
          </a:p>
          <a:p>
            <a:pPr>
              <a:buFont typeface="Wingdings" pitchFamily="2" charset="2"/>
              <a:buChar char="v"/>
            </a:pPr>
            <a:r>
              <a:rPr lang="es-ES" dirty="0" smtClean="0"/>
              <a:t>La amatista es la variedad del cuarzo más </a:t>
            </a:r>
            <a:r>
              <a:rPr lang="es-ES" dirty="0" smtClean="0"/>
              <a:t>apreciada.</a:t>
            </a:r>
          </a:p>
          <a:p>
            <a:pPr>
              <a:buFont typeface="Wingdings" pitchFamily="2" charset="2"/>
              <a:buChar char="v"/>
            </a:pPr>
            <a:r>
              <a:rPr lang="es-ES" dirty="0" smtClean="0"/>
              <a:t>Era </a:t>
            </a:r>
            <a:r>
              <a:rPr lang="es-ES" dirty="0" smtClean="0"/>
              <a:t>considerada un potente antídoto contra la </a:t>
            </a:r>
            <a:r>
              <a:rPr lang="es-ES" dirty="0" smtClean="0"/>
              <a:t>embriaguez.</a:t>
            </a:r>
            <a:endParaRPr lang="es-ES" dirty="0"/>
          </a:p>
        </p:txBody>
      </p:sp>
      <p:pic>
        <p:nvPicPr>
          <p:cNvPr id="1028" name="Picture 4" descr="http://afantasyfoldje.qwqw.hu/tarhely/afantasyfoldje/kepek/201510/tumblr_nrm4gn1i851srwveio1_5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4515708" cy="4859123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285720" y="5786454"/>
            <a:ext cx="8358246" cy="646331"/>
          </a:xfrm>
          <a:prstGeom prst="rect">
            <a:avLst/>
          </a:prstGeom>
          <a:noFill/>
          <a:ln w="38100">
            <a:solidFill>
              <a:srgbClr val="9954CC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Los principales yacimientos se </a:t>
            </a:r>
            <a:r>
              <a:rPr lang="es-ES" dirty="0" smtClean="0"/>
              <a:t>encuentran en los Urales,</a:t>
            </a:r>
            <a:r>
              <a:rPr lang="es-ES" dirty="0" smtClean="0"/>
              <a:t> </a:t>
            </a:r>
            <a:r>
              <a:rPr lang="es-ES" dirty="0" smtClean="0"/>
              <a:t>Alemania, Australia, Zambia, Brasil, Uruguay, Estados </a:t>
            </a:r>
            <a:r>
              <a:rPr lang="es-ES" dirty="0" smtClean="0"/>
              <a:t>Unidos, Canadá, India, </a:t>
            </a:r>
            <a:r>
              <a:rPr lang="es-ES" dirty="0" smtClean="0"/>
              <a:t>Bolivia</a:t>
            </a:r>
            <a:r>
              <a:rPr lang="es-ES" dirty="0" smtClean="0"/>
              <a:t>, </a:t>
            </a:r>
            <a:r>
              <a:rPr lang="es-ES" dirty="0" smtClean="0"/>
              <a:t>España y Argentina.</a:t>
            </a:r>
            <a:endParaRPr lang="es-E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163</TotalTime>
  <Words>294</Words>
  <Application>Microsoft Office PowerPoint</Application>
  <PresentationFormat>Presentación en pantalla (4:3)</PresentationFormat>
  <Paragraphs>54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Viajes</vt:lpstr>
      <vt:lpstr>Minerales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Minerales</dc:title>
  <dc:creator>PC-</dc:creator>
  <cp:lastModifiedBy>Cami</cp:lastModifiedBy>
  <cp:revision>19</cp:revision>
  <dcterms:created xsi:type="dcterms:W3CDTF">2016-03-15T11:21:53Z</dcterms:created>
  <dcterms:modified xsi:type="dcterms:W3CDTF">2016-03-21T22:18:22Z</dcterms:modified>
</cp:coreProperties>
</file>