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713" r:id="rId2"/>
    <p:sldId id="690" r:id="rId3"/>
    <p:sldId id="714" r:id="rId4"/>
    <p:sldId id="715" r:id="rId5"/>
    <p:sldId id="716" r:id="rId6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TC Flora Std" panose="00000600000000000000" pitchFamily="50" charset="0"/>
      <p:regular r:id="rId13"/>
      <p:bold r:id="rId14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8">
          <p15:clr>
            <a:srgbClr val="A4A3A4"/>
          </p15:clr>
        </p15:guide>
        <p15:guide id="2" pos="2152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8515"/>
    <a:srgbClr val="980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1358" autoAdjust="0"/>
  </p:normalViewPr>
  <p:slideViewPr>
    <p:cSldViewPr>
      <p:cViewPr varScale="1">
        <p:scale>
          <a:sx n="64" d="100"/>
          <a:sy n="64" d="100"/>
        </p:scale>
        <p:origin x="134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560" y="-114"/>
      </p:cViewPr>
      <p:guideLst>
        <p:guide orient="horz" pos="3138"/>
        <p:guide pos="2152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5554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4" tIns="47772" rIns="95544" bIns="47772" numCol="1" anchor="t" anchorCtr="0" compatLnSpc="1">
            <a:prstTxWarp prst="textNoShape">
              <a:avLst/>
            </a:prstTxWarp>
          </a:bodyPr>
          <a:lstStyle>
            <a:lvl1pPr defTabSz="956308">
              <a:defRPr sz="130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3850542" y="1"/>
            <a:ext cx="2945554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4" tIns="47772" rIns="95544" bIns="47772" numCol="1" anchor="t" anchorCtr="0" compatLnSpc="1">
            <a:prstTxWarp prst="textNoShape">
              <a:avLst/>
            </a:prstTxWarp>
          </a:bodyPr>
          <a:lstStyle>
            <a:lvl1pPr algn="r" defTabSz="956308">
              <a:defRPr sz="1300">
                <a:cs typeface="+mn-cs"/>
              </a:defRPr>
            </a:lvl1pPr>
          </a:lstStyle>
          <a:p>
            <a:pPr>
              <a:defRPr/>
            </a:pPr>
            <a:fld id="{FEBBB78F-450B-4317-9D3A-06A0B46EF9A9}" type="datetimeFigureOut">
              <a:rPr lang="es-ES"/>
              <a:pPr>
                <a:defRPr/>
              </a:pPr>
              <a:t>07/05/2014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0" y="9428409"/>
            <a:ext cx="2945554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4" tIns="47772" rIns="95544" bIns="47772" numCol="1" anchor="b" anchorCtr="0" compatLnSpc="1">
            <a:prstTxWarp prst="textNoShape">
              <a:avLst/>
            </a:prstTxWarp>
          </a:bodyPr>
          <a:lstStyle>
            <a:lvl1pPr defTabSz="956308">
              <a:defRPr sz="130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3850542" y="9428409"/>
            <a:ext cx="2945554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4" tIns="47772" rIns="95544" bIns="47772" numCol="1" anchor="b" anchorCtr="0" compatLnSpc="1">
            <a:prstTxWarp prst="textNoShape">
              <a:avLst/>
            </a:prstTxWarp>
          </a:bodyPr>
          <a:lstStyle>
            <a:lvl1pPr algn="r" defTabSz="956308">
              <a:defRPr sz="1300">
                <a:cs typeface="+mn-cs"/>
              </a:defRPr>
            </a:lvl1pPr>
          </a:lstStyle>
          <a:p>
            <a:pPr>
              <a:defRPr/>
            </a:pPr>
            <a:fld id="{C566D7FD-68E9-406D-A945-B29B34BA3DC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503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554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2" rIns="95544" bIns="47772" numCol="1" anchor="t" anchorCtr="0" compatLnSpc="1">
            <a:prstTxWarp prst="textNoShape">
              <a:avLst/>
            </a:prstTxWarp>
          </a:bodyPr>
          <a:lstStyle>
            <a:lvl1pPr defTabSz="956308">
              <a:defRPr sz="13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42" y="1"/>
            <a:ext cx="2945554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2" rIns="95544" bIns="47772" numCol="1" anchor="t" anchorCtr="0" compatLnSpc="1">
            <a:prstTxWarp prst="textNoShape">
              <a:avLst/>
            </a:prstTxWarp>
          </a:bodyPr>
          <a:lstStyle>
            <a:lvl1pPr algn="r" defTabSz="956308">
              <a:defRPr sz="1300">
                <a:cs typeface="+mn-cs"/>
              </a:defRPr>
            </a:lvl1pPr>
          </a:lstStyle>
          <a:p>
            <a:pPr>
              <a:defRPr/>
            </a:pPr>
            <a:fld id="{BB2F54C5-0648-476F-B6D0-E7F12B92EC1E}" type="datetimeFigureOut">
              <a:rPr lang="es-ES_tradnl"/>
              <a:pPr>
                <a:defRPr/>
              </a:pPr>
              <a:t>07/05/2014</a:t>
            </a:fld>
            <a:endParaRPr lang="es-ES_tradnl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6" y="4714996"/>
            <a:ext cx="5439404" cy="44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2" rIns="95544" bIns="47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409"/>
            <a:ext cx="2945554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2" rIns="95544" bIns="47772" numCol="1" anchor="b" anchorCtr="0" compatLnSpc="1">
            <a:prstTxWarp prst="textNoShape">
              <a:avLst/>
            </a:prstTxWarp>
          </a:bodyPr>
          <a:lstStyle>
            <a:lvl1pPr defTabSz="956308">
              <a:defRPr sz="13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42" y="9428409"/>
            <a:ext cx="2945554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2" rIns="95544" bIns="47772" numCol="1" anchor="b" anchorCtr="0" compatLnSpc="1">
            <a:prstTxWarp prst="textNoShape">
              <a:avLst/>
            </a:prstTxWarp>
          </a:bodyPr>
          <a:lstStyle>
            <a:lvl1pPr algn="r" defTabSz="956308">
              <a:defRPr sz="1300">
                <a:cs typeface="+mn-cs"/>
              </a:defRPr>
            </a:lvl1pPr>
          </a:lstStyle>
          <a:p>
            <a:pPr>
              <a:defRPr/>
            </a:pPr>
            <a:fld id="{453E3994-D690-4BEF-B87D-19BBE9608B6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3457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2E0204A-F4D8-4D7F-BCD8-82CAE51F7828}" type="slidenum">
              <a:rPr lang="es-ES_tradnl" sz="1500"/>
              <a:pPr eaLnBrk="1" hangingPunct="1"/>
              <a:t>1</a:t>
            </a:fld>
            <a:endParaRPr lang="es-ES_tradnl" sz="15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45859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2E0204A-F4D8-4D7F-BCD8-82CAE51F7828}" type="slidenum">
              <a:rPr lang="es-ES_tradnl" sz="1500"/>
              <a:pPr eaLnBrk="1" hangingPunct="1"/>
              <a:t>2</a:t>
            </a:fld>
            <a:endParaRPr lang="es-ES_tradnl" sz="15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774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2E0204A-F4D8-4D7F-BCD8-82CAE51F7828}" type="slidenum">
              <a:rPr lang="es-ES_tradnl" sz="1500"/>
              <a:pPr eaLnBrk="1" hangingPunct="1"/>
              <a:t>3</a:t>
            </a:fld>
            <a:endParaRPr lang="es-ES_tradnl" sz="15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06510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2E0204A-F4D8-4D7F-BCD8-82CAE51F7828}" type="slidenum">
              <a:rPr lang="es-ES_tradnl" sz="1500"/>
              <a:pPr eaLnBrk="1" hangingPunct="1"/>
              <a:t>4</a:t>
            </a:fld>
            <a:endParaRPr lang="es-ES_tradnl" sz="15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93062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85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8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2E0204A-F4D8-4D7F-BCD8-82CAE51F7828}" type="slidenum">
              <a:rPr lang="es-ES_tradnl" sz="1500"/>
              <a:pPr eaLnBrk="1" hangingPunct="1"/>
              <a:t>5</a:t>
            </a:fld>
            <a:endParaRPr lang="es-ES_tradnl" sz="15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96348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7B70-FDC1-46E7-BB74-10BB3ECC527B}" type="datetimeFigureOut">
              <a:rPr lang="es-ES"/>
              <a:pPr>
                <a:defRPr/>
              </a:pPr>
              <a:t>07/05/2014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E159A299-AB52-4966-BAF6-81D860F2AE6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29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29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94A3-4358-4726-AEF2-C708AEB10F8F}" type="datetimeFigureOut">
              <a:rPr lang="es-ES"/>
              <a:pPr>
                <a:defRPr/>
              </a:pPr>
              <a:t>07/05/2014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8C165EF3-C80E-466E-8692-C597EEA5DC8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B71AC2-D6F0-471D-B715-DEF1034BBE67}" type="datetimeFigureOut">
              <a:rPr lang="es-ES"/>
              <a:pPr>
                <a:defRPr/>
              </a:pPr>
              <a:t>07/05/2014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E5B62777-0853-427C-87C0-EA3523DF9ED0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A29D-1A02-489C-B472-14D866CF952A}" type="datetimeFigureOut">
              <a:rPr lang="es-ES"/>
              <a:pPr>
                <a:defRPr/>
              </a:pPr>
              <a:t>07/05/2014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C66B18ED-3DCE-4437-A6A8-96B3336D776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3341-B2D4-4D41-B4F8-00BB13723EE9}" type="datetimeFigureOut">
              <a:rPr lang="es-ES"/>
              <a:pPr>
                <a:defRPr/>
              </a:pPr>
              <a:t>07/05/2014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AAA8A58C-E1C3-4932-9EF0-0936FA29CF5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942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AFF5-F3B1-49B9-9775-2848431A9A76}" type="datetimeFigureOut">
              <a:rPr lang="es-ES"/>
              <a:pPr>
                <a:defRPr/>
              </a:pPr>
              <a:t>07/05/2014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C1AB3DF7-2D24-44B8-9AD4-5F389D9C6BB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61642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28604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183167"/>
            <a:ext cx="5486400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B233-F268-4CA7-A1DF-6D0C25231126}" type="datetimeFigureOut">
              <a:rPr lang="es-ES"/>
              <a:pPr>
                <a:defRPr/>
              </a:pPr>
              <a:t>07/05/2014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A1DD2CC6-F5A1-4A89-BB27-0A9A30321F4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41CB-5F6D-4D3D-AF40-CF97031C9503}" type="datetimeFigureOut">
              <a:rPr lang="es-ES"/>
              <a:pPr>
                <a:defRPr/>
              </a:pPr>
              <a:t>07/05/2014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7EBBE375-59D5-4EA9-A56E-240C35336D3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5469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5469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183A-8C1F-49D5-BB28-51D2EEBED221}" type="datetimeFigureOut">
              <a:rPr lang="es-ES"/>
              <a:pPr>
                <a:defRPr/>
              </a:pPr>
              <a:t>07/05/2014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D5A7A1CA-0DF0-411F-AF16-7974D48FCE8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0C6B4A-ADA9-46B7-92FB-E5E8F69F9F9A}" type="datetimeFigureOut">
              <a:rPr lang="es-ES"/>
              <a:pPr>
                <a:defRPr/>
              </a:pPr>
              <a:t>07/05/2014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8012E"/>
          </a:solidFill>
          <a:latin typeface="ITC Flora Std" pitchFamily="50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80975" y="1268760"/>
            <a:ext cx="87487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AR" sz="2800" b="1" dirty="0" smtClean="0"/>
          </a:p>
          <a:p>
            <a:r>
              <a:rPr lang="es-AR" sz="2800" b="1" dirty="0" smtClean="0"/>
              <a:t>Objetivo </a:t>
            </a:r>
            <a:r>
              <a:rPr lang="es-AR" sz="2800" b="1" dirty="0"/>
              <a:t>de la propuesta</a:t>
            </a:r>
            <a:r>
              <a:rPr lang="es-AR" sz="2800" b="1" dirty="0" smtClean="0"/>
              <a:t>:</a:t>
            </a:r>
          </a:p>
          <a:p>
            <a:endParaRPr lang="es-AR" sz="2800" b="1" dirty="0"/>
          </a:p>
          <a:p>
            <a:endParaRPr lang="es-AR" sz="2800" b="1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AR" sz="2800" dirty="0"/>
              <a:t>Generar el espacio y las condiciones para que niños, docentes y familias reflexionen respecto del Buen Trato y su importancia en la vida de todas las personas, identificando conductas concretas para ponerlo en práctica.</a:t>
            </a:r>
          </a:p>
          <a:p>
            <a:pPr>
              <a:defRPr/>
            </a:pPr>
            <a:endParaRPr lang="es-AR" sz="2800" b="1" dirty="0" smtClean="0">
              <a:solidFill>
                <a:srgbClr val="98012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420890"/>
            <a:ext cx="6143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rgbClr val="9801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Bitácora del Buen Trato</a:t>
            </a:r>
            <a:endParaRPr lang="es-ES_tradnl" sz="3600" b="1" dirty="0">
              <a:solidFill>
                <a:srgbClr val="9801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39676"/>
            <a:ext cx="1259854" cy="12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49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80975" y="1268760"/>
            <a:ext cx="8748713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sz="2400" b="1" dirty="0" smtClean="0"/>
              <a:t>Objetivos </a:t>
            </a:r>
            <a:r>
              <a:rPr lang="es-AR" sz="2400" b="1" dirty="0"/>
              <a:t>propuestos para los niños</a:t>
            </a:r>
            <a:r>
              <a:rPr lang="es-AR" sz="2400" dirty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/>
              <a:t>Identificar las características básicas de una relación de Buen Trato.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/>
              <a:t>Establecer compromisos para incorporar el Buen Trato en sus relaciones cotidianas.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/>
              <a:t>Apreciar y compartir los logros con docentes y familiares.</a:t>
            </a:r>
          </a:p>
          <a:p>
            <a:endParaRPr lang="es-AR" sz="2400" b="1" dirty="0" smtClean="0"/>
          </a:p>
          <a:p>
            <a:r>
              <a:rPr lang="es-AR" sz="2400" b="1" dirty="0" smtClean="0"/>
              <a:t>Objetivos </a:t>
            </a:r>
            <a:r>
              <a:rPr lang="es-AR" sz="2400" b="1" dirty="0"/>
              <a:t>propuestos para los docentes y las familias: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AR" sz="2400" dirty="0"/>
              <a:t>Mejorar el trato entre los adultos del colegio mediante la puesta en acto de las conductas que caracterizan el buen trato, entendiendo que el proyecto los tiene también como destinatarios y se educa mejor con el ejemplo.</a:t>
            </a:r>
          </a:p>
          <a:p>
            <a:pPr>
              <a:defRPr/>
            </a:pPr>
            <a:endParaRPr lang="es-AR" sz="2800" b="1" dirty="0" smtClean="0">
              <a:solidFill>
                <a:srgbClr val="98012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420890"/>
            <a:ext cx="6143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rgbClr val="9801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Bitácora del Buen Trato</a:t>
            </a:r>
            <a:endParaRPr lang="es-ES_tradnl" sz="3600" b="1" dirty="0">
              <a:solidFill>
                <a:srgbClr val="9801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39676"/>
            <a:ext cx="1259854" cy="12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86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80975" y="1268760"/>
            <a:ext cx="874871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sz="2400" b="1" dirty="0" smtClean="0"/>
              <a:t>Descripción </a:t>
            </a:r>
            <a:r>
              <a:rPr lang="es-AR" sz="2400" b="1" dirty="0"/>
              <a:t>de la propuesta:</a:t>
            </a:r>
          </a:p>
          <a:p>
            <a:r>
              <a:rPr lang="es-AR" sz="2800" dirty="0" smtClean="0"/>
              <a:t>-</a:t>
            </a:r>
            <a:r>
              <a:rPr lang="es-AR" sz="2400" dirty="0" smtClean="0"/>
              <a:t>La </a:t>
            </a:r>
            <a:r>
              <a:rPr lang="es-AR" sz="2400" dirty="0"/>
              <a:t>propuesta se concretará a través de un trabajo que articula una serie de </a:t>
            </a:r>
            <a:r>
              <a:rPr lang="es-AR" sz="2400" dirty="0" smtClean="0"/>
              <a:t>secuencias.</a:t>
            </a:r>
          </a:p>
          <a:p>
            <a:r>
              <a:rPr lang="es-AR" sz="2400" dirty="0"/>
              <a:t>C</a:t>
            </a:r>
            <a:r>
              <a:rPr lang="es-AR" sz="2400" dirty="0" smtClean="0"/>
              <a:t>ada </a:t>
            </a:r>
            <a:r>
              <a:rPr lang="es-AR" sz="2400" dirty="0"/>
              <a:t>una de </a:t>
            </a:r>
            <a:r>
              <a:rPr lang="es-AR" sz="2400" dirty="0" smtClean="0"/>
              <a:t>ellas: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S</a:t>
            </a:r>
            <a:r>
              <a:rPr lang="es-AR" sz="2400" dirty="0" smtClean="0"/>
              <a:t>e iniciará </a:t>
            </a:r>
            <a:r>
              <a:rPr lang="es-AR" sz="2400" dirty="0"/>
              <a:t>en el </a:t>
            </a:r>
            <a:r>
              <a:rPr lang="es-AR" sz="2400" dirty="0" smtClean="0"/>
              <a:t>Colegio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 smtClean="0"/>
              <a:t>Se continuará </a:t>
            </a:r>
            <a:r>
              <a:rPr lang="es-AR" sz="2400" dirty="0"/>
              <a:t>en la casa de uno de los niños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 smtClean="0"/>
              <a:t>Finalizará</a:t>
            </a:r>
            <a:r>
              <a:rPr lang="es-AR" sz="2400" dirty="0"/>
              <a:t>, de nuevo, en el </a:t>
            </a:r>
            <a:r>
              <a:rPr lang="es-AR" sz="2400" dirty="0" smtClean="0"/>
              <a:t>Colegio </a:t>
            </a:r>
            <a:r>
              <a:rPr lang="es-AR" sz="2400" dirty="0"/>
              <a:t>con la institucionalización de lo aprendido en la misma</a:t>
            </a:r>
            <a:r>
              <a:rPr lang="es-AR" sz="2400" dirty="0" smtClean="0"/>
              <a:t>.</a:t>
            </a:r>
          </a:p>
          <a:p>
            <a:endParaRPr lang="es-AR" sz="2400" dirty="0"/>
          </a:p>
          <a:p>
            <a:r>
              <a:rPr lang="es-AR" sz="2400" dirty="0" smtClean="0"/>
              <a:t>-Se pondrá en marcha </a:t>
            </a:r>
            <a:r>
              <a:rPr lang="es-AR" sz="2400" dirty="0"/>
              <a:t>en mayo y finalizará en octubre, estableciéndose una integración final con actividades relacionadas con </a:t>
            </a:r>
            <a:r>
              <a:rPr lang="es-AR" sz="2400" dirty="0" smtClean="0"/>
              <a:t>el mes </a:t>
            </a:r>
            <a:r>
              <a:rPr lang="es-AR" sz="2400" dirty="0"/>
              <a:t>de la familia.  </a:t>
            </a:r>
          </a:p>
          <a:p>
            <a:endParaRPr lang="es-AR" sz="2000" dirty="0"/>
          </a:p>
          <a:p>
            <a:pPr>
              <a:defRPr/>
            </a:pPr>
            <a:endParaRPr lang="es-AR" sz="2400" b="1" dirty="0" smtClean="0">
              <a:solidFill>
                <a:srgbClr val="98012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420890"/>
            <a:ext cx="6143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rgbClr val="9801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Bitácora del Buen Trato</a:t>
            </a:r>
            <a:endParaRPr lang="es-ES_tradnl" sz="3600" b="1" dirty="0">
              <a:solidFill>
                <a:srgbClr val="9801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39676"/>
            <a:ext cx="1259854" cy="12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1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80975" y="1268760"/>
            <a:ext cx="874871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sz="2000" b="1" dirty="0" smtClean="0"/>
              <a:t>-En </a:t>
            </a:r>
            <a:r>
              <a:rPr lang="es-AR" sz="2000" b="1" dirty="0"/>
              <a:t>cada asamblea: </a:t>
            </a:r>
            <a:endParaRPr lang="es-AR" sz="2000" b="1" dirty="0" smtClean="0"/>
          </a:p>
          <a:p>
            <a:endParaRPr lang="es-AR" sz="2000" b="1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AR" sz="2000" b="1" dirty="0"/>
              <a:t>Se llevará a cabo la primera instancia de la secuencia con los niños</a:t>
            </a:r>
            <a:r>
              <a:rPr lang="es-AR" sz="2000" b="1" dirty="0" smtClean="0"/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AR" sz="2000" b="1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AR" sz="2000" b="1" dirty="0"/>
              <a:t>Se entregará a un alumno </a:t>
            </a:r>
            <a:r>
              <a:rPr lang="es-AR" sz="2000" b="1" dirty="0" smtClean="0"/>
              <a:t>(</a:t>
            </a:r>
            <a:r>
              <a:rPr lang="es-AR" sz="2000" b="1" dirty="0" smtClean="0"/>
              <a:t>por sorteo</a:t>
            </a:r>
            <a:r>
              <a:rPr lang="es-AR" sz="2000" b="1" dirty="0" smtClean="0"/>
              <a:t>) </a:t>
            </a:r>
            <a:r>
              <a:rPr lang="es-AR" sz="2000" b="1" dirty="0"/>
              <a:t>la “Bitácora del buen trato” con la consigna del tema trabajado en clase, para que se lo aborde en familia y se realicen aportes al respecto. </a:t>
            </a:r>
            <a:endParaRPr lang="es-AR" sz="2000" b="1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AR" sz="2000" b="1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AR" sz="2000" b="1" dirty="0"/>
              <a:t>Luego, en la próxima </a:t>
            </a:r>
            <a:r>
              <a:rPr lang="es-AR" sz="2000" b="1" dirty="0" smtClean="0"/>
              <a:t>semana, </a:t>
            </a:r>
            <a:r>
              <a:rPr lang="es-AR" sz="2000" b="1" dirty="0"/>
              <a:t>se retomará lo elaborado por la familia del alumno que la llevó y se realizará la última actividad: la institucionalización, que quedará registrada en la </a:t>
            </a:r>
            <a:r>
              <a:rPr lang="es-AR" sz="2000" b="1" dirty="0" smtClean="0"/>
              <a:t>Bitácora.</a:t>
            </a:r>
            <a:endParaRPr lang="es-AR" sz="2000" b="1" dirty="0" smtClean="0"/>
          </a:p>
          <a:p>
            <a:pPr lvl="0"/>
            <a:endParaRPr lang="es-AR" sz="2000" b="1" dirty="0"/>
          </a:p>
          <a:p>
            <a:r>
              <a:rPr lang="es-AR" sz="2000" b="1" dirty="0" smtClean="0"/>
              <a:t>-Al </a:t>
            </a:r>
            <a:r>
              <a:rPr lang="es-AR" sz="2000" b="1" dirty="0"/>
              <a:t>finalizar cada mes de trabajo se evaluará con los alumnos los logros obtenidos y se establecerán los aspectos a seguir trabajando. También se procederá a la celebración de los logros</a:t>
            </a:r>
            <a:r>
              <a:rPr lang="es-AR" sz="2000" dirty="0"/>
              <a:t>.</a:t>
            </a:r>
          </a:p>
          <a:p>
            <a:r>
              <a:rPr lang="es-AR" sz="2000" dirty="0" smtClean="0"/>
              <a:t>  </a:t>
            </a:r>
            <a:endParaRPr lang="es-AR" sz="2000" dirty="0"/>
          </a:p>
          <a:p>
            <a:endParaRPr lang="es-AR" sz="2000" dirty="0"/>
          </a:p>
          <a:p>
            <a:pPr>
              <a:defRPr/>
            </a:pPr>
            <a:endParaRPr lang="es-AR" sz="2400" b="1" dirty="0" smtClean="0">
              <a:solidFill>
                <a:srgbClr val="98012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420890"/>
            <a:ext cx="6143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rgbClr val="9801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Bitácora del Buen Trato</a:t>
            </a:r>
            <a:endParaRPr lang="es-ES_tradnl" sz="3600" b="1" dirty="0">
              <a:solidFill>
                <a:srgbClr val="9801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39676"/>
            <a:ext cx="1259854" cy="12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0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80975" y="1322703"/>
            <a:ext cx="874871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sz="2400" b="1" dirty="0" smtClean="0"/>
              <a:t>-</a:t>
            </a:r>
            <a:r>
              <a:rPr lang="es-ES_tradnl" sz="2400" b="1" dirty="0"/>
              <a:t>Evaluación</a:t>
            </a:r>
            <a:endParaRPr lang="es-AR" sz="2400" b="1" dirty="0"/>
          </a:p>
          <a:p>
            <a:r>
              <a:rPr lang="es-ES_tradnl" sz="2000" b="1" dirty="0"/>
              <a:t>En proceso:</a:t>
            </a:r>
            <a:endParaRPr lang="es-AR" sz="2000" b="1" dirty="0"/>
          </a:p>
          <a:p>
            <a:r>
              <a:rPr lang="es-AR" sz="2000" b="1" dirty="0"/>
              <a:t>-</a:t>
            </a:r>
            <a:r>
              <a:rPr lang="es-AR" sz="2000" dirty="0"/>
              <a:t>La docente a cargo de la sala: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AR" sz="2000" dirty="0"/>
              <a:t>Completará las grillas auto-evaluativas mensuales.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AR" sz="2000" dirty="0"/>
              <a:t>Observará sistemáticamente las actuaciones, respuestas y producciones de los niños.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AR" sz="2000" dirty="0"/>
              <a:t>Realizará una apreciación que le permitirá hacer los ajustes necesarios y mantener informado al equipo de Compromiso Social del nivel.</a:t>
            </a:r>
          </a:p>
          <a:p>
            <a:r>
              <a:rPr lang="es-AR" sz="2000" b="1" dirty="0"/>
              <a:t>Final: </a:t>
            </a:r>
          </a:p>
          <a:p>
            <a:r>
              <a:rPr lang="es-AR" sz="2000" dirty="0" smtClean="0"/>
              <a:t>-Una </a:t>
            </a:r>
            <a:r>
              <a:rPr lang="es-AR" sz="2000" dirty="0"/>
              <a:t>vez finalizado el proyecto, es decir cuando la bitácora haya visitado los hogares de todos los alumnos y teniendo en cuenta las grillas mensuales de autoevaluación de la sala, </a:t>
            </a:r>
            <a:r>
              <a:rPr lang="es-ES_tradnl" sz="2000" dirty="0"/>
              <a:t>se contrastarán las expectativas con los resultados, elaborando un documento que recoja lo aprendido de la experiencia, tanto positivo como negativo. </a:t>
            </a:r>
            <a:endParaRPr lang="es-AR" sz="2000" dirty="0"/>
          </a:p>
          <a:p>
            <a:endParaRPr lang="es-AR" sz="2000" dirty="0"/>
          </a:p>
          <a:p>
            <a:pPr>
              <a:defRPr/>
            </a:pPr>
            <a:endParaRPr lang="es-AR" sz="2400" b="1" dirty="0" smtClean="0">
              <a:solidFill>
                <a:srgbClr val="98012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420890"/>
            <a:ext cx="6143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rgbClr val="9801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Bitácora del Buen Trato</a:t>
            </a:r>
            <a:endParaRPr lang="es-ES_tradnl" sz="3600" b="1" dirty="0">
              <a:solidFill>
                <a:srgbClr val="9801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39676"/>
            <a:ext cx="1259854" cy="12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57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5938</TotalTime>
  <Words>481</Words>
  <Application>Microsoft Office PowerPoint</Application>
  <PresentationFormat>Presentación en pantalla (4:3)</PresentationFormat>
  <Paragraphs>48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ITC Flora Std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Objetivo del Colegio</dc:title>
  <dc:creator>Federico</dc:creator>
  <cp:lastModifiedBy>Luci</cp:lastModifiedBy>
  <cp:revision>251</cp:revision>
  <cp:lastPrinted>2014-03-18T19:39:19Z</cp:lastPrinted>
  <dcterms:created xsi:type="dcterms:W3CDTF">2008-09-18T00:38:59Z</dcterms:created>
  <dcterms:modified xsi:type="dcterms:W3CDTF">2014-05-08T11:46:13Z</dcterms:modified>
</cp:coreProperties>
</file>