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7A1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99C456-FF6F-4638-88ED-A4A520FEBF96}" type="datetimeFigureOut">
              <a:rPr lang="es-AR" smtClean="0"/>
              <a:pPr/>
              <a:t>28/03/2014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39E97B0-32C9-4364-B815-87319E28D3D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3429000"/>
            <a:ext cx="7272808" cy="1600200"/>
          </a:xfrm>
        </p:spPr>
        <p:txBody>
          <a:bodyPr>
            <a:normAutofit fontScale="92500" lnSpcReduction="20000"/>
          </a:bodyPr>
          <a:lstStyle/>
          <a:p>
            <a:r>
              <a:rPr lang="es-AR" sz="3600" dirty="0" smtClean="0">
                <a:latin typeface="Comic Sans MS" pitchFamily="66" charset="0"/>
              </a:rPr>
              <a:t>Química I</a:t>
            </a:r>
          </a:p>
          <a:p>
            <a:endParaRPr lang="es-AR" sz="3600" dirty="0" smtClean="0">
              <a:latin typeface="Comic Sans MS" pitchFamily="66" charset="0"/>
            </a:endParaRPr>
          </a:p>
          <a:p>
            <a:r>
              <a:rPr lang="es-AR" sz="3600" dirty="0" smtClean="0">
                <a:latin typeface="Comic Sans MS" pitchFamily="66" charset="0"/>
              </a:rPr>
              <a:t>Joaquina Barbero y William </a:t>
            </a:r>
            <a:r>
              <a:rPr lang="es-AR" sz="3600" dirty="0" err="1" smtClean="0">
                <a:latin typeface="Comic Sans MS" pitchFamily="66" charset="0"/>
              </a:rPr>
              <a:t>Karsten</a:t>
            </a:r>
            <a:endParaRPr lang="es-AR" sz="3600" dirty="0">
              <a:latin typeface="Comic Sans MS" pitchFamily="66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229600" cy="1851211"/>
          </a:xfrm>
        </p:spPr>
        <p:txBody>
          <a:bodyPr>
            <a:normAutofit/>
          </a:bodyPr>
          <a:lstStyle/>
          <a:p>
            <a:r>
              <a:rPr lang="es-AR" sz="6000" dirty="0" smtClean="0">
                <a:latin typeface="Comic Sans MS" pitchFamily="66" charset="0"/>
              </a:rPr>
              <a:t>Hierro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sz="3100" dirty="0" smtClean="0">
                <a:latin typeface="Comic Sans MS" pitchFamily="66" charset="0"/>
              </a:rPr>
              <a:t>Pasado, Presente y Futuro</a:t>
            </a:r>
            <a:endParaRPr lang="es-AR" sz="31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Las armaduras en la Antigüedad</a:t>
            </a:r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491880" y="1844824"/>
            <a:ext cx="5256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</a:t>
            </a:r>
            <a:r>
              <a:rPr lang="es-AR" dirty="0" smtClean="0"/>
              <a:t> El </a:t>
            </a:r>
            <a:r>
              <a:rPr lang="es-AR" dirty="0" smtClean="0"/>
              <a:t>hierro era calentado en hornos a leña. Aquí, las impurezas que éste tenía se derretían sobre él y luego eran retiradas a golpes de un martillo. A esta técnica se la conoció como hierro forjado.</a:t>
            </a:r>
            <a:endParaRPr lang="es-AR" dirty="0"/>
          </a:p>
          <a:p>
            <a:endParaRPr lang="es-AR" dirty="0"/>
          </a:p>
        </p:txBody>
      </p:sp>
      <p:sp>
        <p:nvSpPr>
          <p:cNvPr id="1026" name="AutoShape 2" descr="data:image/jpeg;base64,/9j/4AAQSkZJRgABAQAAAQABAAD/2wCEAAkGBhQRERUSEhQWFBUVGBYVGBcYFRUVFRkeGBwVFxgYGBoYGyceGBskGR4YIC8gJicpLCwsGB4xNTAqNSYrLSkBCQoKDgwOGg8PGiwlHyQpKSksLCwsLCwsLCwsKSwsLCwsLCwpKSksLCwsLCwpLCwsLCwsLCwsLCwsLCkpKSksLP/AABEIASwAqAMBIgACEQEDEQH/xAAcAAEAAgMBAQEAAAAAAAAAAAAABgcEBQgDAgH/xABEEAABBAAEAwYDBAgDBgcAAAABAAIDEQQFEiExQVEGBxMiYXGBkaEUMkKxFSNSYnKSosGC4fAIJGNzstEWM0NUg5Oj/8QAGAEBAQEBAQAAAAAAAAAAAAAAAAECAwT/xAAeEQEBAAIDAQEBAQAAAAAAAAAAAQIRITFBEgNRIv/aAAwDAQACEQMRAD8AvFERAREQEREBERARFEs+7zsHhSW6jK4bEMqh6FxIHytBLUUAwHfNhJDT2SR+tNcPjRv6KZZXnMOJbqgkbIBxo7j3B3HxCDNREQEREBERAREQEREBERAREQEREBERBUnfP3guhP2DDu0uLQ6Zw4gO+7GDysbn0I6lU9g8MZXWSSvbtTjnT43ESus6ppKPoHEN/pAUh7usBHJK8zSMhY0N8zzpBJOws+gKVpix5G6MAuGx3XplufS4OZssL6IPwIvdp6j0/vSmnauGMvqN7XUAPKQ4VWx25dD0UBzKPTe3Ag/PZLGXTGTZo3EwRzt2EjQ6ul8R8DY+CzVXnctmUj8I+J9lsTgGO9HWS34EX/iVhoCIiAiIgIiICIiAiIgIiICIiAvxxpfq1XanCzy4OePDENmdG5rCdhZ2O/IkWAeRIKDkzEvL5Xuu7c4j2JJCuXsK0MyOV2oBz5HWLo0NDQK47kKpM0yyfDSeHMx0T+bXN0kbkdNxzsWDfFWZ2MyqKTKpJZHVI14axwNO3301sHXvx9Um9rdNRjssYQHFoDurfK7j1bSj+JBFCy7cnc2djwtbnNHuYaDtQG+/oo7iMaCaOx34+v0Wdrp0Z3c5IMLgIh+KRrZXe72tofBoHxtSZaXsZmInwOHkaCAY2jcUbaNBPsSDXot0tMiIiAiIgIiICIiAiIgIiICIviaZrGlziGtaCSSQAAOJJOwCD7Wtg7RYd8nhNlGuy3SQ5psFzTVgWNTXCxsS01wVYdse/AB/hYHdosOmIBBP/DBHAftHj05quD2vmLy/xHlxN6tRu9Tn8f4nOPu49VLVkTz/AGhzDrwtH9eA+xX/AKZIok/xg0PV3pcC7O5g8McwHawfzr8ytNjMY+V5dI4uPUmz8L9z81Pu73s3HI2cvOwiLxy8wLfnzQ6RjMcwc/YWs3s73f4jMpQIwGRt0h8z/uAniBze6/wj0shbPMsA1u7QBtvS1EWIkj8rXHTYOm9jXAkcNkqx0JlMEOWYfD4MOcQBoaSLcbdu91fdbrcB0GoBb5czNmc46nOdfCrJ+dqQdm+8abBvOomZuwLHvfsP3bNA+tVx62EqWL5RaLs720w2NoRPqTTqMbhTwLo+hr0J4jqt6qgiIgIiICIiAiIgIiIPl7wASTQG5J2A91zx3pd5hx7/ALPhyW4Vh9jM4cHn9wfhb8TvQFn98+dOw2VvDNnTubBfQODnP+bWkf4lzi1ljh8Uqx8F1+q9ImdOP0XthoGucBY6LenBxxx2G3Kdmb7DjbiOYGyztrTTswRretW23T36FTrs490ERL9mubVm+o2rn1Ucy/B6jVWePWypAbkbpd+AXsAN9gT6nmeWynvC3icsbF4ouOloJs7E7fksL7IQSSbKySy/KvbDRF5cx581ar2GoWRfuK39weta0xtq3A3TtvgvZ0W3mFrYzYZrbv5leGBILgDw3H/b6oMPDTvw8jJI3lrmkOa4cQeXuOXqrx7vO1xx+HPiV40RDZKFA3el4HKwDY6g+ipXFwfeb8j7Vf1Uj7p8zMeYMbynY9h9wNY+rSPigvJERVBERAREQEREBEQlBSv+0Pj7dhIAeHiSEe+ljPyf9VVuByqWeTw4o3yaTXla5xse3NSDt7m/2/MpJmBzow5rGbcmADlfF1n4rQ5Zmc2Ge90T3MsOa7S4i7sb9dlPWvHtnOEbFIxjQba0ayRVuNl1DiACdIvot3gCyVmkmpGgtHOzZHwFH/8AM9VoI5RJPqc2/wARouNj4kmz06r1D3QSvB2dZ/q4/mk7Kk2SgMmAJ51qG432tZ2Z4RzZnBpr13ojbc16Wo5luYuc9t8uHwVj5ThhI9uuzrH3fxOrSDV86s8vyWfn/X1tv73h8tPkuXCdwafKBxNWV74zID4gIP3bdY403zEgc/LqNcwCFKXtiwzCxoqQcd9yPfkfZQ3M8btuTsSfTcOH5ldLxHKNfLhS5wui54JbfAdBXK/VfGIwjGnSCdds08KBN2DzsOBW2yYRmZz5DpYPNWgSFxaBQ0kcPoBzUaxmJMmIJAIs3tRG+4qtgOCxrhds7EEuj10LBF9ed1739Fg5fjDhsRHMN/CkbIB1FgkfEWFN+z+UMmwMumjK15JFiw2gPzFqE4/D6HU7kSK5kenxTxfXScMoe0ObuHAEH0O4X2op3ZZv9oy+PYgw3Aef3K0/0Fv1UrWmRERAREQEREBRjvF7VDAYJ8gNSv8A1cQ56nA+b/CLd8AOa2WPz3wnuGmwwNLjqo+fUG0OYsUT6qj+8XtHJjsYItbCxn6plOqOybkNu4kkMFnbyKW6bxx3dVruyuGbM9sYOl5IA3ok8zvsSvntF2OfFO+NsjJCDbnNOlo2s3ewoE3vQWJmvZnEYYF0jPK07lrmv0n96jbD70v3JMixWYvGFhc4jYnU5wY1orc+g6eyz29Of4yY7xvDzyjE4fDskMsLpHWGNGosAN2XAgXdVxA2O261WJxIe5z6smzxuunuFfvb/sNB+i5Rh8NH4sMYMZa0Nf5C0uOobvOkONG7PqVz3E6hYokDf47f691enl7bTIgXOBcaHyV7diYYnweY27Z2vURWk7V0o/PboKoLLLe8Xy36BWD2czzw/EaHEHSNP9fH0V1/U3/G07RTu+0PDtnAn1Dv3mnnf91HMfL5XA/NZGMxetzid9W9evp03WoxzyARZI4b8RwUt0ujCZkWahtqLHM332cKsevRfpZ5Xvije5oAtwaSG/dBLiBTRfVR7FSOfJoaCS8tYPmK+q6byjK48JgY4H6dEUQbIT9w039Y43xBOom+qQVP2LDhMGNmZCZGkvcafdjS1rbFA0avkL42sPtNFFFI4MOsdaJJ62a4rAwGZYXD4p88TQ6LxJDFE+yGtsltg8BXLiFkZx2obin20NaCAAwVQoAUOFqYzUasuXMTHum7UQxtdg3nQ98muPUCA/U0AgGq1eXrveytFUrkuJD3x2HCSJrXtaY20HR6aLXbHegC1w5+isjsZ2r+3MkJDWujcBTSSHNe1r43i9xYJFci0qy+M2JEiItMiIiAlotVnQe4aRtGdAJB8xLnBtegF2evBSiAd4HbqBsrmCQNeGFraO5sgtc7YgC9wDfC9tSqXMY3TPt7rJN6upO5Pva2PedhbzbEAbDcgDagxrh+bVqMHK47i7AG/wAAsx3wwmV1vSwPExEOGiOIewtcNMclB0oaPwuHFzPwlrgRR2Owuf8AdVBD9kdLExrC+R7XVw8hqh0bdkD1VG/px4aWndu23DhyH7PuFfndrlDsJlkLZaa5wdM/kG+IS+j0ppAPsUk5T9McsOMklxmLZEx0kjmsY0Euc400AcySuT8/hiZi5jBvh3SP8PYjylxIbR3FCvhSm/ed28+3S+BEbgicdP8AxHVXiH0G+n0JPPaF4eRrSWyDUx33uo9QtWucjzw85HA7Hkt1lM2pxt1fd5+6wJMmLfPGdbORHEe6ycqyuR7y1rSTWrgb24qb3OFk1eWwxOPDfNfMhanHZga9SvXGZbISQG1vz/zXgcu0DzW93Jo2b8TzS1NJT3SZO2bMI3SURGHSCzxc2tNDnR3/AMF8ir8xmEbLG+KQamPaWOG+4cKI234LmXLp5MNLHN4hEjnsDQNqoihXQf39Vdnbntv9ly9kjDU+JYBEBxBc0Fz/AGaD8y1JVs9Vp27yLDRSw4fBlkhbHpkLfM7UHOIuifMbNjjQaFp29mnEDS9pJuxTxpA4kmq2X32WypzpBRIq3E7kAN3cXAAnSBx2K22fZ4ZHWGsYaAOgAN2rcbkC65I3j+uWM1EZHaB2F0tjFuY80eu52rldgK1u63GB+KlczZsuGikroRNiKHwD6+Cpt1Oe5/A15XVsK2FfvHryr1sWr3LQ6JnA/wDtIyPYz4j/ACU94Ztt3tbqIi25iIiAtfnb6jH/ADIq/natgtdnzbiH/Mi/62qXoiou9nsz4b5MxDhRccO5h2ILgXNeDz4kEbdd+Ue7uZmQzsklB0Ghelz28P3QVPu+Rt5biK/Di4ifixo/uot3d4W5sIwaq2lcAaBcC0MJAJGwLt+hOw4JI1a1uY5MybFRQgFgkmjY5zW24BzgDQrc+iu7tjh3fozEsjJJEEgFm3EBpuzzJbfzUYnc2fO4hQOjU/h+w2gfmApl2izyPB4d08wcY20HaW6j5iGix0sj5qp25Zgq9R3AO44X6L0Y3U4b106LLzU4cunOH1aPEJjDgBUZsi/XgPYL4ymRt7jfl6+lqdtWXG6rfYFrWs0htPPE2eoq29fX2UwyXMYQysQx2i61stsnD7hcDqMdca9BzWpyPLnagQGusc+PRWj2eymKTDOjkjYRqNigd6G98b34p866S5b7QPOMNA06oWDSd2uDy4Vy6381D8RKHOJ4ht/P09Fvu2WUjD4h0MRFBut4LupIGkceFcSTv6KOYWbXG0SOY1uot1EtYORF2frVVx4J2dVpGvMmJY53JzfYAGzSkWaYt+OlYeUcbIWNJGwa2rHqXanH4LAbiYjYa+ujTqBPoNqWbl2DMeqR21CiOIF/hH7Rvif81NcrvjlmeMYIjCANTz5udhu7QOWxs3V9CBstTBgZMXO3DxDVI81V8epJ5NHEk9FkxRyTytjiaXyvIa0Dev8AsOpOyujsL2Diy6MnZ88g/WSfXQzowfU7nkBWWqynubwbIg2cOmkoW7W5jQeYY1pG3vZXn2ZwTcNnD4GElv2V1XQ+7MKaKAFNDqHoArCUd7O5G+PFYvEStaDLIBGdi7Q0E8R923OO3oFLOYsvFSJERaZEREBYGeGoHO/YLX/yua4/QLPX49gIIIsHYg7g+hQVp3xbZfixx1SYR4+Lmt+fl+qjXdvjmCaOVxDRDA8ltizpDiDwG53+XramnfHgR+isXIbJ/wB3odC2VoB9R5iqc7D5K/F41kY4NbqdewDRtRr1IFKKsDu7xEmJziWZgBjjYWyOPLxL0ho43qZx6A9Qrdmha9pa4BzSKIIBBHQg7EKr+7GdmGxsuEPF8bQxw4EwmQuaf3qddn9g9FaRKpXO/bfARjNMS2NgA1gADYWWMLva3WtJHhmxSbVQ3o1X5mlsXYw4jFPm465JJCNuDiTXm24FYeNe5zy4myb5KNb32mOBzADSWMLXEN48Phy+KsTshmzi0iUgA2R8KHy4fNUA+Y1ps0OAvbfjsv2HEOYba4tP7pcD8wQrtnSz+8/s3rnbiIni3s0EAg8CT12O6gWJyIAxljvEBGl48pe1w4igdwbse68Pt8sha2SV5ZYB83IkauJ03V7lbPFdpdPlha2IDgWtGqrBAsAbDf6rGU+m8b8x4/8AhLSRL5y1tEBzaJPFtnmPYclh47HucS1rSaPAb+7vZejMwkJdqD3bUdWrjtxG3Q8VqWvcH2Re9/DjXor0na/u7jstFhIS8PZNNJXiPY4Oa3YOEbSOVEE9bB4UpgqD7v8AvFGBe+NzQ+GR+p1ffadhqFnfarB6cet5ZZmkWIjEsLw9juBH5EcQfQ7rTLKRERBERAREQEREES718GZcoxbQLIYJP/rcyQn4BpKrLusx8cDZ3lzNTmN3s6gXFwDa4nmduoHGlc/afAPnweIhiIEkkMsbCTQtzXNFnluVztkuvAzh8rXx4iEtD4nsFBlh2ogiyBx1A1QBF0ixN2Zs39NYWZgH61zWWB5Rq8SNw9D5wa5ED3Nu5hOGRSPcCQ1jnEDiQASQPWlEu7eMy4Y/aMMWPjmc9jpI61agC2RmoXw8uodOKmjheyDlbDYkspzdtj67HlwP9l7/AGnULPG+HPr0WglYBiJWGmgSyVts2nEVXStlLcLg/DhLyxrhpdTgQ4A8OPWviptZGnmmXwJNvr/rZY+YyVQHEnkV0Hlfd5lk+HilbhNLZWMkAL5dQ1NBAPn40UW8KIY+zX+vyWflrGtla8jWGEPcCaLgzzFo9wK+K++82CPDZg+CCLwGRBjRTnP16mh+s6iSDTqr91OycUb2u1sDyQRRJBuiW1v+0B8z1U2a4fU+cOkLr2L3F5O/F1kjccLJ5qV92GQ4bGSzxYmNsv6tjm2XAjzHVRab/Z58lC8Th9xpGkdRzvp6K1O5DAN8HET763SCKyTWlrWuFDhduO/srvbLX9o+40C34GT18KQ/Rsg/Jw+Kh+AzTHZNPu10ZP3o3g+HIB7bH+Jp2XRqxcxyuLERmOaNsjDxa4Aj3HQ+o3TRtpexnbqDMo7Z5JWjzxE24erT+Jt8/mApIqyx/c0IpRPluIfh5GnUGuJc0fwu+8BXIh1qx8EH+GzxdJk0t1lt6dVDVpvertVHsiIgIiICIiAo12z7DQ5jGL/VzsH6uZo8zedOH42X+E+4o7qSogqbu/x2JwGMOCxTDchDQSXEeXUA+MnZ7TvfDZvIilbKxcdlUU+nxY2SaDqbqaHaT1F8CspByZ2hwmnH4ro3ETg9NpH/AOvit7h2sGHaAPQXuRe/HoLHyXh2tpua4+F3CSV5B6F3nHzB/JfeW/8AkxAkWC67Pq0WegoXus5N4tZJlZmxUcEQp0j2xj3cQ36Xa6nweGEUbI2/dY1rB7NAA+gXOXYiR0mbYfw26tMzb25b6newba6TVk0zVD9/OTmLGRYho2nZpcePmi2/6Cz+VaPsphv1UznAW2MOYaHHU0H6FWp33ZYJcsMnOCSOQdaJ8J30ffwVXZLmUf2M8fEDy1wv8JAo1z3/AC9lLGsa+8xdriaeY/tStDuXb/uDz1nf9GRBVi2UCKT2FfEj/JWh3MvvLiOYmlB+Ok/kQrGaniIiqCIiAiIgIiICIiAiIgLTdsM7+x4HEYkcY4yW8/MfKz+ohblRTvUcwZTivEBc3Q0UCR5i9gYduQeWmudIOaszzCTE4h88rwZHuBcaDTYAHBoobALf4mvDYW1uAXAbC+KjEMTpZQGCy4gAXzPL5qX59gpIqjlboc1jQQRvwu/9FZrcqV9w+Xh2JnlLbLGUDxA1uHyNNP1V3KB9yuDDMqjdt+sfK/5OLBfrTVPFpmtP2wy37RgcTDVl8MgH8Wklv9VLmXs7Npl8zSWvBBFHmNj8DuusSFyr2my0YTHzwRuJbHI5rfbiAepAIB9QpWse24zdvhl8Y+7dj4cP7qyO47Fg4aePUNTZi7Te9Fke9dL2tVnmcJ8FjqNOBNnffaxY/JSzuMePtcwrfwSbvh54wRXrt/KkSrrREVZEREBERAREQEREBERAWs7TZIMZhJ8M7bxWOaD0PFrvg6j8Fs0QcezYV2GxMkVi4pHRki6JY4tJF71YtbjO87dMHOJ1FxNmyTvuVjAF2NlErRrdLJbaJGpzzY6/eNfBZOfSxC2xBoApuwrlud9+Ky6aXd3KYbTlTHanO1ySuonZlOLNLRyHl1e7ip4q97jxN+jB4oAj8R5h6lpNuJ9PE1ge3srCVjF7FzL3lYIw5tiQSDqf4o/+QNfR9d100uae9XFCTNsQG0dLmtveyQxgIPsbbt0Srj28ZM7c+FsbneUWQL2BOx25XQ+Sn/cTE3XinH7zWxN+DjIT9QPkoRl+AiLIZPDANljz5qJ42LNWBXBTzuRaPFxpHD9UAOfGVSLkthERaYEREBERAREQEREBERAREQc297eA+z5vKW+XxRHMK6uGlx/na4/FQ9odI7SAXOc4NA5lzjQHuSrF7+J2OzGINNuZCGvHTzOe0H10uv4hRPsQxv6Swmug37RGTfDZwI+tLm7TqOl+zeU/ZMJBh9v1UbGEjgSAA4/E2fitkgRdHEXO3fFlvgZq9w4TMjlHubY7+pt/FdEqnP8AaFwArCTAbgyxk+h0Ob+TvmpWse0BnxrmYeMA0NZd9AFbvczk4ZhpMVvc7yB00xlwBHu8v36NCpTMZKw8Q/iP0aukuw2WHDZdhYXfebEzV6Fw1EfAkj4LOLebeoiLbkIiICIiAiIgIiICIiAiIg5n70sWZc4xI4aXMjaP4WMH1NqNYvDljiHi+oB+akPbN7Zc1xMgI0+M7ccPKdHH1q144bACfGQtuhJKxuriBqcBfLrwWdNy8umsvDfCj0AtbobpaeIFCgfUDZZCItMCqX/aBxjPAw0Wr9Z4jpNP7oaWk/zED59FbSorv6x+vGQw1Qji1XW58Rx2voNA+ZUqxX+YOtkQ47fma/surMtxrZoY5WXpkYx7b404Bwv1orlfGQsAjIDj5dwaq7PDfddJ9g5nPy3COf8AeMEf/SAD8qUk01ldxvkRFpgREQEREBERAREQEREBY+YTFkUj27lrHOAq9wCRtz35LIRByVHitbje5O5PUnc/NdA9kuyeF+z4R5w0Zk8KGTXpF6tLXaieurdV33v9l2YTFsnibpZiGvc5o4B7C3VQ5atQNdbV0ZBhTHhoWkU5sUTSOha1oI+azGq2CIi0yKiu/bAuGOikuw+IADbbQ51j1+9fxPRXqqk79MG4vwkuk6B4rC7lqOhwB6bNJ+BUqxV8+GOht2CNvyK6F7tse2XLMMW8WMETh0dH5D+V+xCol3DqrJ7kZ7+1NB8o8F2nlqd4gLvQkNA9aHRDxaaIiqCIiAiIgIiICIiAiIgIiIIV3gZQMTictjIsfaHF38LWeI4exDK+Kmq+HwtJDi0EtvSSASL2NHlYX2gIiICxM1yqLExOhmYHsdxB+hB4gg7gjcLLRBQXa7sPJl0oaCZMPLYY87Fpo+R1baq3B51y3AsTugydsOB8X8c73ucedMJjaPoT/iKknajJBjMLJAeJFsP7L27sP81X6ErUd2OI1YBrCKdE+WNw5g6y+j604LLW+EsREWmRERAREQEREBERAREQEREBERAREQEREBazKsjGHlxEjXeXEPEuiqDXaQ15BvfUQCtmiAiIgIiICIiAiI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28" name="AutoShape 4" descr="data:image/jpeg;base64,/9j/4AAQSkZJRgABAQAAAQABAAD/2wCEAAkGBhQRERUSEhQWFBUVGBYVGBcYFRUVFRkeGBwVFxgYGBoYGyceGBskGR4YIC8gJicpLCwsGB4xNTAqNSYrLSkBCQoKDgwOGg8PGiwlHyQpKSksLCwsLCwsLCwsKSwsLCwsLCwpKSksLCwsLCwpLCwsLCwsLCwsLCwsLCkpKSksLP/AABEIASwAqAMBIgACEQEDEQH/xAAcAAEAAgMBAQEAAAAAAAAAAAAABgcEBQgDAgH/xABEEAABBAAEAwYDBAgDBgcAAAABAAIDEQQFEiExQVEGBxMiYXGBkaEUMkKxFSNSYnKSosGC4fAIJGNzstEWM0NUg5Oj/8QAGAEBAQEBAQAAAAAAAAAAAAAAAAECAwT/xAAeEQEBAAIDAQEBAQAAAAAAAAAAAQIRITFBEgNRIv/aAAwDAQACEQMRAD8AvFERAREQEREBERARFEs+7zsHhSW6jK4bEMqh6FxIHytBLUUAwHfNhJDT2SR+tNcPjRv6KZZXnMOJbqgkbIBxo7j3B3HxCDNREQEREBERAREQEREBERAREQEREBERBUnfP3guhP2DDu0uLQ6Zw4gO+7GDysbn0I6lU9g8MZXWSSvbtTjnT43ESus6ppKPoHEN/pAUh7usBHJK8zSMhY0N8zzpBJOws+gKVpix5G6MAuGx3XplufS4OZssL6IPwIvdp6j0/vSmnauGMvqN7XUAPKQ4VWx25dD0UBzKPTe3Ag/PZLGXTGTZo3EwRzt2EjQ6ul8R8DY+CzVXnctmUj8I+J9lsTgGO9HWS34EX/iVhoCIiAiIgIiICIiAiIgIiICIiAvxxpfq1XanCzy4OePDENmdG5rCdhZ2O/IkWAeRIKDkzEvL5Xuu7c4j2JJCuXsK0MyOV2oBz5HWLo0NDQK47kKpM0yyfDSeHMx0T+bXN0kbkdNxzsWDfFWZ2MyqKTKpJZHVI14axwNO3301sHXvx9Um9rdNRjssYQHFoDurfK7j1bSj+JBFCy7cnc2djwtbnNHuYaDtQG+/oo7iMaCaOx34+v0Wdrp0Z3c5IMLgIh+KRrZXe72tofBoHxtSZaXsZmInwOHkaCAY2jcUbaNBPsSDXot0tMiIiAiIgIiICIiAiIgIiICIviaZrGlziGtaCSSQAAOJJOwCD7Wtg7RYd8nhNlGuy3SQ5psFzTVgWNTXCxsS01wVYdse/AB/hYHdosOmIBBP/DBHAftHj05quD2vmLy/xHlxN6tRu9Tn8f4nOPu49VLVkTz/AGhzDrwtH9eA+xX/AKZIok/xg0PV3pcC7O5g8McwHawfzr8ytNjMY+V5dI4uPUmz8L9z81Pu73s3HI2cvOwiLxy8wLfnzQ6RjMcwc/YWs3s73f4jMpQIwGRt0h8z/uAniBze6/wj0shbPMsA1u7QBtvS1EWIkj8rXHTYOm9jXAkcNkqx0JlMEOWYfD4MOcQBoaSLcbdu91fdbrcB0GoBb5czNmc46nOdfCrJ+dqQdm+8abBvOomZuwLHvfsP3bNA+tVx62EqWL5RaLs720w2NoRPqTTqMbhTwLo+hr0J4jqt6qgiIgIiICIiAiIgIiIPl7wASTQG5J2A91zx3pd5hx7/ALPhyW4Vh9jM4cHn9wfhb8TvQFn98+dOw2VvDNnTubBfQODnP+bWkf4lzi1ljh8Uqx8F1+q9ImdOP0XthoGucBY6LenBxxx2G3Kdmb7DjbiOYGyztrTTswRretW23T36FTrs490ERL9mubVm+o2rn1Ucy/B6jVWePWypAbkbpd+AXsAN9gT6nmeWynvC3icsbF4ouOloJs7E7fksL7IQSSbKySy/KvbDRF5cx581ar2GoWRfuK39weta0xtq3A3TtvgvZ0W3mFrYzYZrbv5leGBILgDw3H/b6oMPDTvw8jJI3lrmkOa4cQeXuOXqrx7vO1xx+HPiV40RDZKFA3el4HKwDY6g+ipXFwfeb8j7Vf1Uj7p8zMeYMbynY9h9wNY+rSPigvJERVBERAREQEREBEQlBSv+0Pj7dhIAeHiSEe+ljPyf9VVuByqWeTw4o3yaTXla5xse3NSDt7m/2/MpJmBzow5rGbcmADlfF1n4rQ5Zmc2Ge90T3MsOa7S4i7sb9dlPWvHtnOEbFIxjQba0ayRVuNl1DiACdIvot3gCyVmkmpGgtHOzZHwFH/8AM9VoI5RJPqc2/wARouNj4kmz06r1D3QSvB2dZ/q4/mk7Kk2SgMmAJ51qG432tZ2Z4RzZnBpr13ojbc16Wo5luYuc9t8uHwVj5ThhI9uuzrH3fxOrSDV86s8vyWfn/X1tv73h8tPkuXCdwafKBxNWV74zID4gIP3bdY403zEgc/LqNcwCFKXtiwzCxoqQcd9yPfkfZQ3M8btuTsSfTcOH5ldLxHKNfLhS5wui54JbfAdBXK/VfGIwjGnSCdds08KBN2DzsOBW2yYRmZz5DpYPNWgSFxaBQ0kcPoBzUaxmJMmIJAIs3tRG+4qtgOCxrhds7EEuj10LBF9ed1739Fg5fjDhsRHMN/CkbIB1FgkfEWFN+z+UMmwMumjK15JFiw2gPzFqE4/D6HU7kSK5kenxTxfXScMoe0ObuHAEH0O4X2op3ZZv9oy+PYgw3Aef3K0/0Fv1UrWmRERAREQEREBRjvF7VDAYJ8gNSv8A1cQ56nA+b/CLd8AOa2WPz3wnuGmwwNLjqo+fUG0OYsUT6qj+8XtHJjsYItbCxn6plOqOybkNu4kkMFnbyKW6bxx3dVruyuGbM9sYOl5IA3ok8zvsSvntF2OfFO+NsjJCDbnNOlo2s3ewoE3vQWJmvZnEYYF0jPK07lrmv0n96jbD70v3JMixWYvGFhc4jYnU5wY1orc+g6eyz29Of4yY7xvDzyjE4fDskMsLpHWGNGosAN2XAgXdVxA2O261WJxIe5z6smzxuunuFfvb/sNB+i5Rh8NH4sMYMZa0Nf5C0uOobvOkONG7PqVz3E6hYokDf47f691enl7bTIgXOBcaHyV7diYYnweY27Z2vURWk7V0o/PboKoLLLe8Xy36BWD2czzw/EaHEHSNP9fH0V1/U3/G07RTu+0PDtnAn1Dv3mnnf91HMfL5XA/NZGMxetzid9W9evp03WoxzyARZI4b8RwUt0ujCZkWahtqLHM332cKsevRfpZ5Xvije5oAtwaSG/dBLiBTRfVR7FSOfJoaCS8tYPmK+q6byjK48JgY4H6dEUQbIT9w039Y43xBOom+qQVP2LDhMGNmZCZGkvcafdjS1rbFA0avkL42sPtNFFFI4MOsdaJJ62a4rAwGZYXD4p88TQ6LxJDFE+yGtsltg8BXLiFkZx2obin20NaCAAwVQoAUOFqYzUasuXMTHum7UQxtdg3nQ98muPUCA/U0AgGq1eXrveytFUrkuJD3x2HCSJrXtaY20HR6aLXbHegC1w5+isjsZ2r+3MkJDWujcBTSSHNe1r43i9xYJFci0qy+M2JEiItMiIiAlotVnQe4aRtGdAJB8xLnBtegF2evBSiAd4HbqBsrmCQNeGFraO5sgtc7YgC9wDfC9tSqXMY3TPt7rJN6upO5Pva2PedhbzbEAbDcgDagxrh+bVqMHK47i7AG/wAAsx3wwmV1vSwPExEOGiOIewtcNMclB0oaPwuHFzPwlrgRR2Owuf8AdVBD9kdLExrC+R7XVw8hqh0bdkD1VG/px4aWndu23DhyH7PuFfndrlDsJlkLZaa5wdM/kG+IS+j0ppAPsUk5T9McsOMklxmLZEx0kjmsY0Euc400AcySuT8/hiZi5jBvh3SP8PYjylxIbR3FCvhSm/ed28+3S+BEbgicdP8AxHVXiH0G+n0JPPaF4eRrSWyDUx33uo9QtWucjzw85HA7Hkt1lM2pxt1fd5+6wJMmLfPGdbORHEe6ycqyuR7y1rSTWrgb24qb3OFk1eWwxOPDfNfMhanHZga9SvXGZbISQG1vz/zXgcu0DzW93Jo2b8TzS1NJT3SZO2bMI3SURGHSCzxc2tNDnR3/AMF8ir8xmEbLG+KQamPaWOG+4cKI234LmXLp5MNLHN4hEjnsDQNqoihXQf39Vdnbntv9ly9kjDU+JYBEBxBc0Fz/AGaD8y1JVs9Vp27yLDRSw4fBlkhbHpkLfM7UHOIuifMbNjjQaFp29mnEDS9pJuxTxpA4kmq2X32WypzpBRIq3E7kAN3cXAAnSBx2K22fZ4ZHWGsYaAOgAN2rcbkC65I3j+uWM1EZHaB2F0tjFuY80eu52rldgK1u63GB+KlczZsuGikroRNiKHwD6+Cpt1Oe5/A15XVsK2FfvHryr1sWr3LQ6JnA/wDtIyPYz4j/ACU94Ztt3tbqIi25iIiAtfnb6jH/ADIq/natgtdnzbiH/Mi/62qXoiou9nsz4b5MxDhRccO5h2ILgXNeDz4kEbdd+Ue7uZmQzsklB0Ghelz28P3QVPu+Rt5biK/Di4ifixo/uot3d4W5sIwaq2lcAaBcC0MJAJGwLt+hOw4JI1a1uY5MybFRQgFgkmjY5zW24BzgDQrc+iu7tjh3fozEsjJJEEgFm3EBpuzzJbfzUYnc2fO4hQOjU/h+w2gfmApl2izyPB4d08wcY20HaW6j5iGix0sj5qp25Zgq9R3AO44X6L0Y3U4b106LLzU4cunOH1aPEJjDgBUZsi/XgPYL4ymRt7jfl6+lqdtWXG6rfYFrWs0htPPE2eoq29fX2UwyXMYQysQx2i61stsnD7hcDqMdca9BzWpyPLnagQGusc+PRWj2eymKTDOjkjYRqNigd6G98b34p866S5b7QPOMNA06oWDSd2uDy4Vy6381D8RKHOJ4ht/P09Fvu2WUjD4h0MRFBut4LupIGkceFcSTv6KOYWbXG0SOY1uot1EtYORF2frVVx4J2dVpGvMmJY53JzfYAGzSkWaYt+OlYeUcbIWNJGwa2rHqXanH4LAbiYjYa+ujTqBPoNqWbl2DMeqR21CiOIF/hH7Rvif81NcrvjlmeMYIjCANTz5udhu7QOWxs3V9CBstTBgZMXO3DxDVI81V8epJ5NHEk9FkxRyTytjiaXyvIa0Dev8AsOpOyujsL2Diy6MnZ88g/WSfXQzowfU7nkBWWqynubwbIg2cOmkoW7W5jQeYY1pG3vZXn2ZwTcNnD4GElv2V1XQ+7MKaKAFNDqHoArCUd7O5G+PFYvEStaDLIBGdi7Q0E8R923OO3oFLOYsvFSJERaZEREBYGeGoHO/YLX/yua4/QLPX49gIIIsHYg7g+hQVp3xbZfixx1SYR4+Lmt+fl+qjXdvjmCaOVxDRDA8ltizpDiDwG53+XramnfHgR+isXIbJ/wB3odC2VoB9R5iqc7D5K/F41kY4NbqdewDRtRr1IFKKsDu7xEmJziWZgBjjYWyOPLxL0ho43qZx6A9Qrdmha9pa4BzSKIIBBHQg7EKr+7GdmGxsuEPF8bQxw4EwmQuaf3qddn9g9FaRKpXO/bfARjNMS2NgA1gADYWWMLva3WtJHhmxSbVQ3o1X5mlsXYw4jFPm465JJCNuDiTXm24FYeNe5zy4myb5KNb32mOBzADSWMLXEN48Phy+KsTshmzi0iUgA2R8KHy4fNUA+Y1ps0OAvbfjsv2HEOYba4tP7pcD8wQrtnSz+8/s3rnbiIni3s0EAg8CT12O6gWJyIAxljvEBGl48pe1w4igdwbse68Pt8sha2SV5ZYB83IkauJ03V7lbPFdpdPlha2IDgWtGqrBAsAbDf6rGU+m8b8x4/8AhLSRL5y1tEBzaJPFtnmPYclh47HucS1rSaPAb+7vZejMwkJdqD3bUdWrjtxG3Q8VqWvcH2Re9/DjXor0na/u7jstFhIS8PZNNJXiPY4Oa3YOEbSOVEE9bB4UpgqD7v8AvFGBe+NzQ+GR+p1ffadhqFnfarB6cet5ZZmkWIjEsLw9juBH5EcQfQ7rTLKRERBERAREQEREES718GZcoxbQLIYJP/rcyQn4BpKrLusx8cDZ3lzNTmN3s6gXFwDa4nmduoHGlc/afAPnweIhiIEkkMsbCTQtzXNFnluVztkuvAzh8rXx4iEtD4nsFBlh2ogiyBx1A1QBF0ixN2Zs39NYWZgH61zWWB5Rq8SNw9D5wa5ED3Nu5hOGRSPcCQ1jnEDiQASQPWlEu7eMy4Y/aMMWPjmc9jpI61agC2RmoXw8uodOKmjheyDlbDYkspzdtj67HlwP9l7/AGnULPG+HPr0WglYBiJWGmgSyVts2nEVXStlLcLg/DhLyxrhpdTgQ4A8OPWviptZGnmmXwJNvr/rZY+YyVQHEnkV0Hlfd5lk+HilbhNLZWMkAL5dQ1NBAPn40UW8KIY+zX+vyWflrGtla8jWGEPcCaLgzzFo9wK+K++82CPDZg+CCLwGRBjRTnP16mh+s6iSDTqr91OycUb2u1sDyQRRJBuiW1v+0B8z1U2a4fU+cOkLr2L3F5O/F1kjccLJ5qV92GQ4bGSzxYmNsv6tjm2XAjzHVRab/Z58lC8Th9xpGkdRzvp6K1O5DAN8HET763SCKyTWlrWuFDhduO/srvbLX9o+40C34GT18KQ/Rsg/Jw+Kh+AzTHZNPu10ZP3o3g+HIB7bH+Jp2XRqxcxyuLERmOaNsjDxa4Aj3HQ+o3TRtpexnbqDMo7Z5JWjzxE24erT+Jt8/mApIqyx/c0IpRPluIfh5GnUGuJc0fwu+8BXIh1qx8EH+GzxdJk0t1lt6dVDVpvertVHsiIgIiICIiAo12z7DQ5jGL/VzsH6uZo8zedOH42X+E+4o7qSogqbu/x2JwGMOCxTDchDQSXEeXUA+MnZ7TvfDZvIilbKxcdlUU+nxY2SaDqbqaHaT1F8CspByZ2hwmnH4ro3ETg9NpH/AOvit7h2sGHaAPQXuRe/HoLHyXh2tpua4+F3CSV5B6F3nHzB/JfeW/8AkxAkWC67Pq0WegoXus5N4tZJlZmxUcEQp0j2xj3cQ36Xa6nweGEUbI2/dY1rB7NAA+gXOXYiR0mbYfw26tMzb25b6newba6TVk0zVD9/OTmLGRYho2nZpcePmi2/6Cz+VaPsphv1UznAW2MOYaHHU0H6FWp33ZYJcsMnOCSOQdaJ8J30ffwVXZLmUf2M8fEDy1wv8JAo1z3/AC9lLGsa+8xdriaeY/tStDuXb/uDz1nf9GRBVi2UCKT2FfEj/JWh3MvvLiOYmlB+Ok/kQrGaniIiqCIiAiIgIiICIiAiIgLTdsM7+x4HEYkcY4yW8/MfKz+ohblRTvUcwZTivEBc3Q0UCR5i9gYduQeWmudIOaszzCTE4h88rwZHuBcaDTYAHBoobALf4mvDYW1uAXAbC+KjEMTpZQGCy4gAXzPL5qX59gpIqjlboc1jQQRvwu/9FZrcqV9w+Xh2JnlLbLGUDxA1uHyNNP1V3KB9yuDDMqjdt+sfK/5OLBfrTVPFpmtP2wy37RgcTDVl8MgH8Wklv9VLmXs7Npl8zSWvBBFHmNj8DuusSFyr2my0YTHzwRuJbHI5rfbiAepAIB9QpWse24zdvhl8Y+7dj4cP7qyO47Fg4aePUNTZi7Te9Fke9dL2tVnmcJ8FjqNOBNnffaxY/JSzuMePtcwrfwSbvh54wRXrt/KkSrrREVZEREBERAREQEREBERAWs7TZIMZhJ8M7bxWOaD0PFrvg6j8Fs0QcezYV2GxMkVi4pHRki6JY4tJF71YtbjO87dMHOJ1FxNmyTvuVjAF2NlErRrdLJbaJGpzzY6/eNfBZOfSxC2xBoApuwrlud9+Ky6aXd3KYbTlTHanO1ySuonZlOLNLRyHl1e7ip4q97jxN+jB4oAj8R5h6lpNuJ9PE1ge3srCVjF7FzL3lYIw5tiQSDqf4o/+QNfR9d100uae9XFCTNsQG0dLmtveyQxgIPsbbt0Srj28ZM7c+FsbneUWQL2BOx25XQ+Sn/cTE3XinH7zWxN+DjIT9QPkoRl+AiLIZPDANljz5qJ42LNWBXBTzuRaPFxpHD9UAOfGVSLkthERaYEREBERAREQEREBERAREQc297eA+z5vKW+XxRHMK6uGlx/na4/FQ9odI7SAXOc4NA5lzjQHuSrF7+J2OzGINNuZCGvHTzOe0H10uv4hRPsQxv6Swmug37RGTfDZwI+tLm7TqOl+zeU/ZMJBh9v1UbGEjgSAA4/E2fitkgRdHEXO3fFlvgZq9w4TMjlHubY7+pt/FdEqnP8AaFwArCTAbgyxk+h0Ob+TvmpWse0BnxrmYeMA0NZd9AFbvczk4ZhpMVvc7yB00xlwBHu8v36NCpTMZKw8Q/iP0aukuw2WHDZdhYXfebEzV6Fw1EfAkj4LOLebeoiLbkIiICIiAiIgIiICIiAiIg5n70sWZc4xI4aXMjaP4WMH1NqNYvDljiHi+oB+akPbN7Zc1xMgI0+M7ccPKdHH1q144bACfGQtuhJKxuriBqcBfLrwWdNy8umsvDfCj0AtbobpaeIFCgfUDZZCItMCqX/aBxjPAw0Wr9Z4jpNP7oaWk/zED59FbSorv6x+vGQw1Qji1XW58Rx2voNA+ZUqxX+YOtkQ47fma/surMtxrZoY5WXpkYx7b404Bwv1orlfGQsAjIDj5dwaq7PDfddJ9g5nPy3COf8AeMEf/SAD8qUk01ldxvkRFpgREQEREBERAREQEREBY+YTFkUj27lrHOAq9wCRtz35LIRByVHitbje5O5PUnc/NdA9kuyeF+z4R5w0Zk8KGTXpF6tLXaieurdV33v9l2YTFsnibpZiGvc5o4B7C3VQ5atQNdbV0ZBhTHhoWkU5sUTSOha1oI+azGq2CIi0yKiu/bAuGOikuw+IADbbQ51j1+9fxPRXqqk79MG4vwkuk6B4rC7lqOhwB6bNJ+BUqxV8+GOht2CNvyK6F7tse2XLMMW8WMETh0dH5D+V+xCol3DqrJ7kZ7+1NB8o8F2nlqd4gLvQkNA9aHRDxaaIiqCIiAiIgIiICIiAiIgIiIIV3gZQMTictjIsfaHF38LWeI4exDK+Kmq+HwtJDi0EtvSSASL2NHlYX2gIiICxM1yqLExOhmYHsdxB+hB4gg7gjcLLRBQXa7sPJl0oaCZMPLYY87Fpo+R1baq3B51y3AsTugydsOB8X8c73ucedMJjaPoT/iKknajJBjMLJAeJFsP7L27sP81X6ErUd2OI1YBrCKdE+WNw5g6y+j604LLW+EsREWmRERAREQEREBERAREQEREBERAREQEREBazKsjGHlxEjXeXEPEuiqDXaQ15BvfUQCtmiAiIgIiICIiAiI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30" name="AutoShape 6" descr="data:image/jpeg;base64,/9j/4AAQSkZJRgABAQAAAQABAAD/2wCEAAkGBhQRERUSEhQWFBUVGBYVGBcYFRUVFRkeGBwVFxgYGBoYGyceGBskGR4YIC8gJicpLCwsGB4xNTAqNSYrLSkBCQoKDgwOGg8PGiwlHyQpKSksLCwsLCwsLCwsKSwsLCwsLCwpKSksLCwsLCwpLCwsLCwsLCwsLCwsLCkpKSksLP/AABEIASwAqAMBIgACEQEDEQH/xAAcAAEAAgMBAQEAAAAAAAAAAAAABgcEBQgDAgH/xABEEAABBAAEAwYDBAgDBgcAAAABAAIDEQQFEiExQVEGBxMiYXGBkaEUMkKxFSNSYnKSosGC4fAIJGNzstEWM0NUg5Oj/8QAGAEBAQEBAQAAAAAAAAAAAAAAAAECAwT/xAAeEQEBAAIDAQEBAQAAAAAAAAAAAQIRITFBEgNRIv/aAAwDAQACEQMRAD8AvFERAREQEREBERARFEs+7zsHhSW6jK4bEMqh6FxIHytBLUUAwHfNhJDT2SR+tNcPjRv6KZZXnMOJbqgkbIBxo7j3B3HxCDNREQEREBERAREQEREBERAREQEREBERBUnfP3guhP2DDu0uLQ6Zw4gO+7GDysbn0I6lU9g8MZXWSSvbtTjnT43ESus6ppKPoHEN/pAUh7usBHJK8zSMhY0N8zzpBJOws+gKVpix5G6MAuGx3XplufS4OZssL6IPwIvdp6j0/vSmnauGMvqN7XUAPKQ4VWx25dD0UBzKPTe3Ag/PZLGXTGTZo3EwRzt2EjQ6ul8R8DY+CzVXnctmUj8I+J9lsTgGO9HWS34EX/iVhoCIiAiIgIiICIiAiIgIiICIiAvxxpfq1XanCzy4OePDENmdG5rCdhZ2O/IkWAeRIKDkzEvL5Xuu7c4j2JJCuXsK0MyOV2oBz5HWLo0NDQK47kKpM0yyfDSeHMx0T+bXN0kbkdNxzsWDfFWZ2MyqKTKpJZHVI14axwNO3301sHXvx9Um9rdNRjssYQHFoDurfK7j1bSj+JBFCy7cnc2djwtbnNHuYaDtQG+/oo7iMaCaOx34+v0Wdrp0Z3c5IMLgIh+KRrZXe72tofBoHxtSZaXsZmInwOHkaCAY2jcUbaNBPsSDXot0tMiIiAiIgIiICIiAiIgIiICIviaZrGlziGtaCSSQAAOJJOwCD7Wtg7RYd8nhNlGuy3SQ5psFzTVgWNTXCxsS01wVYdse/AB/hYHdosOmIBBP/DBHAftHj05quD2vmLy/xHlxN6tRu9Tn8f4nOPu49VLVkTz/AGhzDrwtH9eA+xX/AKZIok/xg0PV3pcC7O5g8McwHawfzr8ytNjMY+V5dI4uPUmz8L9z81Pu73s3HI2cvOwiLxy8wLfnzQ6RjMcwc/YWs3s73f4jMpQIwGRt0h8z/uAniBze6/wj0shbPMsA1u7QBtvS1EWIkj8rXHTYOm9jXAkcNkqx0JlMEOWYfD4MOcQBoaSLcbdu91fdbrcB0GoBb5czNmc46nOdfCrJ+dqQdm+8abBvOomZuwLHvfsP3bNA+tVx62EqWL5RaLs720w2NoRPqTTqMbhTwLo+hr0J4jqt6qgiIgIiICIiAiIgIiIPl7wASTQG5J2A91zx3pd5hx7/ALPhyW4Vh9jM4cHn9wfhb8TvQFn98+dOw2VvDNnTubBfQODnP+bWkf4lzi1ljh8Uqx8F1+q9ImdOP0XthoGucBY6LenBxxx2G3Kdmb7DjbiOYGyztrTTswRretW23T36FTrs490ERL9mubVm+o2rn1Ucy/B6jVWePWypAbkbpd+AXsAN9gT6nmeWynvC3icsbF4ouOloJs7E7fksL7IQSSbKySy/KvbDRF5cx581ar2GoWRfuK39weta0xtq3A3TtvgvZ0W3mFrYzYZrbv5leGBILgDw3H/b6oMPDTvw8jJI3lrmkOa4cQeXuOXqrx7vO1xx+HPiV40RDZKFA3el4HKwDY6g+ipXFwfeb8j7Vf1Uj7p8zMeYMbynY9h9wNY+rSPigvJERVBERAREQEREBEQlBSv+0Pj7dhIAeHiSEe+ljPyf9VVuByqWeTw4o3yaTXla5xse3NSDt7m/2/MpJmBzow5rGbcmADlfF1n4rQ5Zmc2Ge90T3MsOa7S4i7sb9dlPWvHtnOEbFIxjQba0ayRVuNl1DiACdIvot3gCyVmkmpGgtHOzZHwFH/8AM9VoI5RJPqc2/wARouNj4kmz06r1D3QSvB2dZ/q4/mk7Kk2SgMmAJ51qG432tZ2Z4RzZnBpr13ojbc16Wo5luYuc9t8uHwVj5ThhI9uuzrH3fxOrSDV86s8vyWfn/X1tv73h8tPkuXCdwafKBxNWV74zID4gIP3bdY403zEgc/LqNcwCFKXtiwzCxoqQcd9yPfkfZQ3M8btuTsSfTcOH5ldLxHKNfLhS5wui54JbfAdBXK/VfGIwjGnSCdds08KBN2DzsOBW2yYRmZz5DpYPNWgSFxaBQ0kcPoBzUaxmJMmIJAIs3tRG+4qtgOCxrhds7EEuj10LBF9ed1739Fg5fjDhsRHMN/CkbIB1FgkfEWFN+z+UMmwMumjK15JFiw2gPzFqE4/D6HU7kSK5kenxTxfXScMoe0ObuHAEH0O4X2op3ZZv9oy+PYgw3Aef3K0/0Fv1UrWmRERAREQEREBRjvF7VDAYJ8gNSv8A1cQ56nA+b/CLd8AOa2WPz3wnuGmwwNLjqo+fUG0OYsUT6qj+8XtHJjsYItbCxn6plOqOybkNu4kkMFnbyKW6bxx3dVruyuGbM9sYOl5IA3ok8zvsSvntF2OfFO+NsjJCDbnNOlo2s3ewoE3vQWJmvZnEYYF0jPK07lrmv0n96jbD70v3JMixWYvGFhc4jYnU5wY1orc+g6eyz29Of4yY7xvDzyjE4fDskMsLpHWGNGosAN2XAgXdVxA2O261WJxIe5z6smzxuunuFfvb/sNB+i5Rh8NH4sMYMZa0Nf5C0uOobvOkONG7PqVz3E6hYokDf47f691enl7bTIgXOBcaHyV7diYYnweY27Z2vURWk7V0o/PboKoLLLe8Xy36BWD2czzw/EaHEHSNP9fH0V1/U3/G07RTu+0PDtnAn1Dv3mnnf91HMfL5XA/NZGMxetzid9W9evp03WoxzyARZI4b8RwUt0ujCZkWahtqLHM332cKsevRfpZ5Xvije5oAtwaSG/dBLiBTRfVR7FSOfJoaCS8tYPmK+q6byjK48JgY4H6dEUQbIT9w039Y43xBOom+qQVP2LDhMGNmZCZGkvcafdjS1rbFA0avkL42sPtNFFFI4MOsdaJJ62a4rAwGZYXD4p88TQ6LxJDFE+yGtsltg8BXLiFkZx2obin20NaCAAwVQoAUOFqYzUasuXMTHum7UQxtdg3nQ98muPUCA/U0AgGq1eXrveytFUrkuJD3x2HCSJrXtaY20HR6aLXbHegC1w5+isjsZ2r+3MkJDWujcBTSSHNe1r43i9xYJFci0qy+M2JEiItMiIiAlotVnQe4aRtGdAJB8xLnBtegF2evBSiAd4HbqBsrmCQNeGFraO5sgtc7YgC9wDfC9tSqXMY3TPt7rJN6upO5Pva2PedhbzbEAbDcgDagxrh+bVqMHK47i7AG/wAAsx3wwmV1vSwPExEOGiOIewtcNMclB0oaPwuHFzPwlrgRR2Owuf8AdVBD9kdLExrC+R7XVw8hqh0bdkD1VG/px4aWndu23DhyH7PuFfndrlDsJlkLZaa5wdM/kG+IS+j0ppAPsUk5T9McsOMklxmLZEx0kjmsY0Euc400AcySuT8/hiZi5jBvh3SP8PYjylxIbR3FCvhSm/ed28+3S+BEbgicdP8AxHVXiH0G+n0JPPaF4eRrSWyDUx33uo9QtWucjzw85HA7Hkt1lM2pxt1fd5+6wJMmLfPGdbORHEe6ycqyuR7y1rSTWrgb24qb3OFk1eWwxOPDfNfMhanHZga9SvXGZbISQG1vz/zXgcu0DzW93Jo2b8TzS1NJT3SZO2bMI3SURGHSCzxc2tNDnR3/AMF8ir8xmEbLG+KQamPaWOG+4cKI234LmXLp5MNLHN4hEjnsDQNqoihXQf39Vdnbntv9ly9kjDU+JYBEBxBc0Fz/AGaD8y1JVs9Vp27yLDRSw4fBlkhbHpkLfM7UHOIuifMbNjjQaFp29mnEDS9pJuxTxpA4kmq2X32WypzpBRIq3E7kAN3cXAAnSBx2K22fZ4ZHWGsYaAOgAN2rcbkC65I3j+uWM1EZHaB2F0tjFuY80eu52rldgK1u63GB+KlczZsuGikroRNiKHwD6+Cpt1Oe5/A15XVsK2FfvHryr1sWr3LQ6JnA/wDtIyPYz4j/ACU94Ztt3tbqIi25iIiAtfnb6jH/ADIq/natgtdnzbiH/Mi/62qXoiou9nsz4b5MxDhRccO5h2ILgXNeDz4kEbdd+Ue7uZmQzsklB0Ghelz28P3QVPu+Rt5biK/Di4ifixo/uot3d4W5sIwaq2lcAaBcC0MJAJGwLt+hOw4JI1a1uY5MybFRQgFgkmjY5zW24BzgDQrc+iu7tjh3fozEsjJJEEgFm3EBpuzzJbfzUYnc2fO4hQOjU/h+w2gfmApl2izyPB4d08wcY20HaW6j5iGix0sj5qp25Zgq9R3AO44X6L0Y3U4b106LLzU4cunOH1aPEJjDgBUZsi/XgPYL4ymRt7jfl6+lqdtWXG6rfYFrWs0htPPE2eoq29fX2UwyXMYQysQx2i61stsnD7hcDqMdca9BzWpyPLnagQGusc+PRWj2eymKTDOjkjYRqNigd6G98b34p866S5b7QPOMNA06oWDSd2uDy4Vy6381D8RKHOJ4ht/P09Fvu2WUjD4h0MRFBut4LupIGkceFcSTv6KOYWbXG0SOY1uot1EtYORF2frVVx4J2dVpGvMmJY53JzfYAGzSkWaYt+OlYeUcbIWNJGwa2rHqXanH4LAbiYjYa+ujTqBPoNqWbl2DMeqR21CiOIF/hH7Rvif81NcrvjlmeMYIjCANTz5udhu7QOWxs3V9CBstTBgZMXO3DxDVI81V8epJ5NHEk9FkxRyTytjiaXyvIa0Dev8AsOpOyujsL2Diy6MnZ88g/WSfXQzowfU7nkBWWqynubwbIg2cOmkoW7W5jQeYY1pG3vZXn2ZwTcNnD4GElv2V1XQ+7MKaKAFNDqHoArCUd7O5G+PFYvEStaDLIBGdi7Q0E8R923OO3oFLOYsvFSJERaZEREBYGeGoHO/YLX/yua4/QLPX49gIIIsHYg7g+hQVp3xbZfixx1SYR4+Lmt+fl+qjXdvjmCaOVxDRDA8ltizpDiDwG53+XramnfHgR+isXIbJ/wB3odC2VoB9R5iqc7D5K/F41kY4NbqdewDRtRr1IFKKsDu7xEmJziWZgBjjYWyOPLxL0ho43qZx6A9Qrdmha9pa4BzSKIIBBHQg7EKr+7GdmGxsuEPF8bQxw4EwmQuaf3qddn9g9FaRKpXO/bfARjNMS2NgA1gADYWWMLva3WtJHhmxSbVQ3o1X5mlsXYw4jFPm465JJCNuDiTXm24FYeNe5zy4myb5KNb32mOBzADSWMLXEN48Phy+KsTshmzi0iUgA2R8KHy4fNUA+Y1ps0OAvbfjsv2HEOYba4tP7pcD8wQrtnSz+8/s3rnbiIni3s0EAg8CT12O6gWJyIAxljvEBGl48pe1w4igdwbse68Pt8sha2SV5ZYB83IkauJ03V7lbPFdpdPlha2IDgWtGqrBAsAbDf6rGU+m8b8x4/8AhLSRL5y1tEBzaJPFtnmPYclh47HucS1rSaPAb+7vZejMwkJdqD3bUdWrjtxG3Q8VqWvcH2Re9/DjXor0na/u7jstFhIS8PZNNJXiPY4Oa3YOEbSOVEE9bB4UpgqD7v8AvFGBe+NzQ+GR+p1ffadhqFnfarB6cet5ZZmkWIjEsLw9juBH5EcQfQ7rTLKRERBERAREQEREES718GZcoxbQLIYJP/rcyQn4BpKrLusx8cDZ3lzNTmN3s6gXFwDa4nmduoHGlc/afAPnweIhiIEkkMsbCTQtzXNFnluVztkuvAzh8rXx4iEtD4nsFBlh2ogiyBx1A1QBF0ixN2Zs39NYWZgH61zWWB5Rq8SNw9D5wa5ED3Nu5hOGRSPcCQ1jnEDiQASQPWlEu7eMy4Y/aMMWPjmc9jpI61agC2RmoXw8uodOKmjheyDlbDYkspzdtj67HlwP9l7/AGnULPG+HPr0WglYBiJWGmgSyVts2nEVXStlLcLg/DhLyxrhpdTgQ4A8OPWviptZGnmmXwJNvr/rZY+YyVQHEnkV0Hlfd5lk+HilbhNLZWMkAL5dQ1NBAPn40UW8KIY+zX+vyWflrGtla8jWGEPcCaLgzzFo9wK+K++82CPDZg+CCLwGRBjRTnP16mh+s6iSDTqr91OycUb2u1sDyQRRJBuiW1v+0B8z1U2a4fU+cOkLr2L3F5O/F1kjccLJ5qV92GQ4bGSzxYmNsv6tjm2XAjzHVRab/Z58lC8Th9xpGkdRzvp6K1O5DAN8HET763SCKyTWlrWuFDhduO/srvbLX9o+40C34GT18KQ/Rsg/Jw+Kh+AzTHZNPu10ZP3o3g+HIB7bH+Jp2XRqxcxyuLERmOaNsjDxa4Aj3HQ+o3TRtpexnbqDMo7Z5JWjzxE24erT+Jt8/mApIqyx/c0IpRPluIfh5GnUGuJc0fwu+8BXIh1qx8EH+GzxdJk0t1lt6dVDVpvertVHsiIgIiICIiAo12z7DQ5jGL/VzsH6uZo8zedOH42X+E+4o7qSogqbu/x2JwGMOCxTDchDQSXEeXUA+MnZ7TvfDZvIilbKxcdlUU+nxY2SaDqbqaHaT1F8CspByZ2hwmnH4ro3ETg9NpH/AOvit7h2sGHaAPQXuRe/HoLHyXh2tpua4+F3CSV5B6F3nHzB/JfeW/8AkxAkWC67Pq0WegoXus5N4tZJlZmxUcEQp0j2xj3cQ36Xa6nweGEUbI2/dY1rB7NAA+gXOXYiR0mbYfw26tMzb25b6newba6TVk0zVD9/OTmLGRYho2nZpcePmi2/6Cz+VaPsphv1UznAW2MOYaHHU0H6FWp33ZYJcsMnOCSOQdaJ8J30ffwVXZLmUf2M8fEDy1wv8JAo1z3/AC9lLGsa+8xdriaeY/tStDuXb/uDz1nf9GRBVi2UCKT2FfEj/JWh3MvvLiOYmlB+Ok/kQrGaniIiqCIiAiIgIiICIiAiIgLTdsM7+x4HEYkcY4yW8/MfKz+ohblRTvUcwZTivEBc3Q0UCR5i9gYduQeWmudIOaszzCTE4h88rwZHuBcaDTYAHBoobALf4mvDYW1uAXAbC+KjEMTpZQGCy4gAXzPL5qX59gpIqjlboc1jQQRvwu/9FZrcqV9w+Xh2JnlLbLGUDxA1uHyNNP1V3KB9yuDDMqjdt+sfK/5OLBfrTVPFpmtP2wy37RgcTDVl8MgH8Wklv9VLmXs7Npl8zSWvBBFHmNj8DuusSFyr2my0YTHzwRuJbHI5rfbiAepAIB9QpWse24zdvhl8Y+7dj4cP7qyO47Fg4aePUNTZi7Te9Fke9dL2tVnmcJ8FjqNOBNnffaxY/JSzuMePtcwrfwSbvh54wRXrt/KkSrrREVZEREBERAREQEREBERAWs7TZIMZhJ8M7bxWOaD0PFrvg6j8Fs0QcezYV2GxMkVi4pHRki6JY4tJF71YtbjO87dMHOJ1FxNmyTvuVjAF2NlErRrdLJbaJGpzzY6/eNfBZOfSxC2xBoApuwrlud9+Ky6aXd3KYbTlTHanO1ySuonZlOLNLRyHl1e7ip4q97jxN+jB4oAj8R5h6lpNuJ9PE1ge3srCVjF7FzL3lYIw5tiQSDqf4o/+QNfR9d100uae9XFCTNsQG0dLmtveyQxgIPsbbt0Srj28ZM7c+FsbneUWQL2BOx25XQ+Sn/cTE3XinH7zWxN+DjIT9QPkoRl+AiLIZPDANljz5qJ42LNWBXBTzuRaPFxpHD9UAOfGVSLkthERaYEREBERAREQEREBERAREQc297eA+z5vKW+XxRHMK6uGlx/na4/FQ9odI7SAXOc4NA5lzjQHuSrF7+J2OzGINNuZCGvHTzOe0H10uv4hRPsQxv6Swmug37RGTfDZwI+tLm7TqOl+zeU/ZMJBh9v1UbGEjgSAA4/E2fitkgRdHEXO3fFlvgZq9w4TMjlHubY7+pt/FdEqnP8AaFwArCTAbgyxk+h0Ob+TvmpWse0BnxrmYeMA0NZd9AFbvczk4ZhpMVvc7yB00xlwBHu8v36NCpTMZKw8Q/iP0aukuw2WHDZdhYXfebEzV6Fw1EfAkj4LOLebeoiLbkIiICIiAiIgIiICIiAiIg5n70sWZc4xI4aXMjaP4WMH1NqNYvDljiHi+oB+akPbN7Zc1xMgI0+M7ccPKdHH1q144bACfGQtuhJKxuriBqcBfLrwWdNy8umsvDfCj0AtbobpaeIFCgfUDZZCItMCqX/aBxjPAw0Wr9Z4jpNP7oaWk/zED59FbSorv6x+vGQw1Qji1XW58Rx2voNA+ZUqxX+YOtkQ47fma/surMtxrZoY5WXpkYx7b404Bwv1orlfGQsAjIDj5dwaq7PDfddJ9g5nPy3COf8AeMEf/SAD8qUk01ldxvkRFpgREQEREBERAREQEREBY+YTFkUj27lrHOAq9wCRtz35LIRByVHitbje5O5PUnc/NdA9kuyeF+z4R5w0Zk8KGTXpF6tLXaieurdV33v9l2YTFsnibpZiGvc5o4B7C3VQ5atQNdbV0ZBhTHhoWkU5sUTSOha1oI+azGq2CIi0yKiu/bAuGOikuw+IADbbQ51j1+9fxPRXqqk79MG4vwkuk6B4rC7lqOhwB6bNJ+BUqxV8+GOht2CNvyK6F7tse2XLMMW8WMETh0dH5D+V+xCol3DqrJ7kZ7+1NB8o8F2nlqd4gLvQkNA9aHRDxaaIiqCIiAiIgIiICIiAiIgIiIIV3gZQMTictjIsfaHF38LWeI4exDK+Kmq+HwtJDi0EtvSSASL2NHlYX2gIiICxM1yqLExOhmYHsdxB+hB4gg7gjcLLRBQXa7sPJl0oaCZMPLYY87Fpo+R1baq3B51y3AsTugydsOB8X8c73ucedMJjaPoT/iKknajJBjMLJAeJFsP7L27sP81X6ErUd2OI1YBrCKdE+WNw5g6y+j604LLW+EsREWmRERAREQEREBERAREQEREBERAREQEREBazKsjGHlxEjXeXEPEuiqDXaQ15BvfUQCtmiAiIgIiICIiAiI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032" name="Picture 8" descr="http://www.travel-images.com/pht/dominican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1771191" cy="270706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8 CuadroTexto"/>
          <p:cNvSpPr txBox="1"/>
          <p:nvPr/>
        </p:nvSpPr>
        <p:spPr>
          <a:xfrm>
            <a:off x="611560" y="4293096"/>
            <a:ext cx="22322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</a:t>
            </a:r>
            <a:r>
              <a:rPr lang="es-AR" dirty="0" smtClean="0"/>
              <a:t> Es </a:t>
            </a:r>
            <a:r>
              <a:rPr lang="es-AR" dirty="0"/>
              <a:t>una vestidura compuesta </a:t>
            </a:r>
            <a:r>
              <a:rPr lang="es-AR" dirty="0" smtClean="0"/>
              <a:t>por placas de hierro </a:t>
            </a:r>
            <a:r>
              <a:rPr lang="es-AR" dirty="0"/>
              <a:t>unidas entre sí con ganchos, tuercas, aldabillas y </a:t>
            </a:r>
            <a:r>
              <a:rPr lang="es-AR" dirty="0" smtClean="0"/>
              <a:t>clavos, </a:t>
            </a:r>
            <a:r>
              <a:rPr lang="es-AR" dirty="0"/>
              <a:t>sujetas al guerrero mediante correas y hebillas</a:t>
            </a:r>
          </a:p>
        </p:txBody>
      </p:sp>
      <p:pic>
        <p:nvPicPr>
          <p:cNvPr id="1034" name="Picture 10" descr="http://img.loquo.com/img/madrid/f3/7f/curso-de-forja-curso-de-forja-curso-de-forja-y-hierro-forjado-forja-tradicional-4-f37f5ed556fbd6ac1ae2d10f02e592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645024"/>
            <a:ext cx="2952328" cy="22142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4.bp.blogspot.com/-2SJ2QNmcVk0/UVXw5X_ZT1I/AAAAAAAAAEI/XSte0Znj3kw/s1600/the+cawood+swo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501008"/>
            <a:ext cx="2961583" cy="2952328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056784" cy="1143000"/>
          </a:xfrm>
        </p:spPr>
        <p:txBody>
          <a:bodyPr>
            <a:normAutofit fontScale="90000"/>
          </a:bodyPr>
          <a:lstStyle/>
          <a:p>
            <a:r>
              <a:rPr lang="es-AR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	Las espadas </a:t>
            </a:r>
            <a:r>
              <a:rPr lang="es-AR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en la antigüedad</a:t>
            </a:r>
            <a:endParaRPr lang="es-AR" sz="3600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1844824"/>
            <a:ext cx="7632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</a:t>
            </a:r>
            <a:r>
              <a:rPr lang="es-AR" dirty="0" smtClean="0"/>
              <a:t> El </a:t>
            </a:r>
            <a:r>
              <a:rPr lang="es-AR" dirty="0" smtClean="0"/>
              <a:t>hierro se calentaba repetidamente en hornos a carbón, lo que hacía que el carbono se introdujera lentamente en la espada creándose el acero. Luego se golpeaba la pieza con un martillo para quitar las impurezas derretidas sobre ella</a:t>
            </a:r>
            <a:endParaRPr lang="es-AR" dirty="0"/>
          </a:p>
          <a:p>
            <a:endParaRPr lang="es-AR" dirty="0"/>
          </a:p>
        </p:txBody>
      </p:sp>
      <p:sp>
        <p:nvSpPr>
          <p:cNvPr id="15364" name="AutoShape 4" descr="data:image/jpeg;base64,/9j/4AAQSkZJRgABAQAAAQABAAD/2wCEAAkGBxQTEhUUExQWFhQVGBoaGBcYGB0XGhwbFxwXHBocHR8dHCgiHBolHBwdITEiJiksLi4uHB8zODMsNygtLisBCgoKDg0OGxAQGywkICQsLCwsLCwsLCwsLCwsLCwsLCwsLCwsLCwsLCwsLCwsLCwsLCwsLCwsLCwsLCwsLCwsLP/AABEIAOMA3gMBIgACEQEDEQH/xAAcAAABBQEBAQAAAAAAAAAAAAAGAQIDBAUABwj/xABLEAACAQIEAwUEBgUICQQDAAABAhEAAwQSITEFQVEGEyJhcTKBkaEHFEKx0fAjM1LB4SRUYnKCk9LxFRZDRFNzkqKyNGOj0xdkg//EABkBAAMBAQEAAAAAAAAAAAAAAAECAwAEBf/EACcRAAICAgIBBAICAwAAAAAAAAABAhEDIRIxQQQTMlEiYXGRQoHB/9oADAMBAAIRAxEAPwDS7LYRRhbIgaW1+6tn6uvQVW4FZy2bandVA+AitGPztXnro9OT2QfVU5ovwFVsWbCQGRSxBIUICfhGg8zVDiXaDdLC5yNGubIv9Ux+kYTsNBrJnQ5mHxUsQFgE6k+JmPVidSfzpVoYpS2c886job2iZ+5dlSysKYVUBadgcxEQszAXUgait/s/gbNzDWHa1aZmtIxbukEllUkxljWsfiCA2nU66bdY1itLsDezcPwx6IV3/YZk+eWa2SKikbFJyuzU/wBCYc/7Cz/dr+FIeAYb/gWf7tPwq9NPFTssZL9msKf93sf3Sf4ahPZXCfzax/dJ+FbtKKBrMAdkcH/NrH90n4VIvY/B/wA1sf3SfhW6BTUB13o2zGSOxmB/mtn/AKBSf6k4D+aWv+mtpN/3U8VuTNSME9h+H/zS18P4009hOHH/AHS3/wBw+5qIZrs1bkzcUDT/AEd8NP8Auq+57g+56Z/+NuGfzb/5r3/2UU0s1uT+zcUCjfRrwyP/AE3/AM17/wCyqVz6P+GcsOZ/513/AB0Z4geEiYJGlYF6xe10JqmN8u2Qy/j0jDPYHh//AAD/AHtz/FUbdgsByskf/wBH/wAVbi4e79ofn41MLB5mqOl5JKUvoGj2AwP/AA291xv31Xv9h8Eu1t/7w/4aL0s9aiu2RS2hnKdAcvZDBnQI/T2xv/01M3YnCADS4P7a/wCCi2zYUbke+kvYcHY60suLGjLIl2B47FYaT+sj+ss/+FV7nYywDobnxX/BRccG06HSortkg6n4aVuMRvfyI0eA/qLc75F+MCsDFcTe7j7uGcKbNtFaNd2AIzaw05tjIGWaIuEiLSD+iv3ChbGKF4neI9p7CH3KcpHyWlxdj53Vl6+dgBP+VVr6wQy78/30tlQWkkwxkchpy9afizlWVBhjv5V2LTo8/tWOwryyztIJ+NTfR80WLtk72MRetnr7WYH/ALqiwl9SZEdJ/HzpnZ29kx99JEYhRcH9e3CuPerq3u9alnWjo9O/AYhdZ50730n38tKcs865TrFiliuFYXHOPsr/AFfDKLuKYbGclsHZrhGw6LufKt2Ys8b47bwwEy91zlt2U1d2gaAchtJ2HrQla4q5xlk4m4C4uwyL/wCntSrBbasYFy/IktrGUgRysYfBE4i5ZtXHfEOB9axZAzICP1SNoLY5hVBPWIBGZ9JXC7eEweHFlcoS+GkksSQjkEk/kTpTquhX9nqEUtMVtvOnJ51MoOpc1cBSVjCilJrqr28ZbZygdTcUSVnxASRMbxOlYxMTzNNNOppoGI7kbVRYjkPnV67trWauuubfl+edPBEsjFYikgcqQiuzdaaiRxSmtZFNF4U/MI86DTDpkTW+lU7nrVxiPhVG/wCR+U0yNo0+Hg5FnoPuoS4uCuPu9Wshh6DIv3zRfgvZHoPuoU7VCMdYIHt2bgP9lrbVsPyQ2f4stWrICkD1FRDGkaEeE9fuqM4nK4g7b+lQ8VWHMc4PxrtUbezgcqVosiFuCB4XO3IEbVDdui3jrDEkBwxB5BrYOaY1g2Xf3ovSRJhHDrl2YbeVVOMXyLa3MsmxcW4Y3AT2wPW2WHvpMkbVFMcqaZ6FNPrK4Djc9gGdUlGneV5npKw3o1YOM4ucb3i2rps4K2P0uJgjvNwUtNERpBbfUADXXiSO8s8X48903LWEZUW0D3+LeO7tR7QX9u4B7h92P2aVr6G3gle1YzfpcY+t26ftFZ+02mp9n12uYLs8cUoR0fD4K3HdWBKO8a95c5yem49daNMNYVFVEUKqgAKBAAGwotqtBSIeGYC3YtrbtLlVfnO5JO5PMnWhP6WVY4W0F+1fVdp0dXX3b0bxQV9Kl1Vw1ovOl0RHJwjlSdRoIoR7Mw0WpBUOFHhHoN/41OKUYUClFNA6706axh1CHbbMt/BNaAN43HRCTl9pJILZW08OxBnWi2oMRhEZ0dtWtzl1MS2kxzMc+VZOjNWDN7sziXvW3uY24y29YA7s5tOVuAdjvPpvJUaeaYRWs1EV1ZEGs1nXNlK1oXhppVK7YO+X8aeFEst+DsoNIbfrUShuY0qTP60dk7QM9pwMMEvW37o5wpGpR82ZipTaTBMiDvrWzg3ukHvURTOgVi2nnKiD6TXcR4favm2bihu6fOoMETDLqDoQJn1Aq0zmszFa8k8yPSNfWRVTuwR4o+EVouT0+dQNl85o8jKJcwfsj0FDHawj65hP6l/7rdE+HWFFDHae2WxmH6LaumfUosfd862LtD5emU0tZrijrqfdUl5BcdixMAgCNdBUF+bbqQZ5emtXbVsi406ggTB2Nd7dbPOS8EVu4tsnIhLdW/hUqSPaywQS5O22u/KnOFAPQAkknYDckmh7GX0vWe+xDG3gQYRFMXcSy8lnVbYI35+6QkpJIeEW2V8Daz2LrW74s4IlVullJNx7cAKgzSwdcsgROg60ccE4fcvMl7EJktoP0GHgAJERcdQIN066bL6k1gYZGGTE3VSbZXurMHurKbBViJubEuQY1gHSj3h2NF1MwBBBKsrCGVhuD+OxBBEgg1xztHfBp9MtinU1adUygsUCfS6A2Hw6nniF26ZHBjz1o7AoE+l39RhzOv1hY9crH91GHYJdB3ZPKIjTlroNvu16GnimWmkA+VKzRryFKOOLx/CnTQNj+01+7ca3hE9kGWyZwdYj20jzM6cgeUS8cx+GM3ra37Yy5u7BFxQTGgzsCQP8xW11Zv3Qf1xNQYPFrdtrcQyrCQfzzqY0DHTTDTjTTWCNIqC+TyqxUTiaIsujM4Zjjca5bdMr2yOchlacrA9NCNtwasXjrGg+dD6K1zF4i5h7yp3a27LEoHVnBdmX2gZAYCfwrZw6kDxMWbmxAEyenIU1bJS6olIjfWo7jCNvlSvcpbtsga70RP4K0QNPvqvcc9Y9wP3iry2jHICoTYHPWjaMossWToKEu1WM7vF2z/7eWDsS7ErHP7DUW2TpQN2lt/y1mZ8hy2u7OTMNr+mrAZ5zkfmTjdOxsitMlWy7kBoEGZ3mav4vGJZtk3GhVG/yHqT0FYl4XbXjW9nLEBEyLmdtfAAATJ6gwNztNXr9sLdUuou4vKDbsswNuwNAbtyB7U+pMwvWumc7OSGP9lHEoWyXcShCkzYwcgPdP7V+TCoDBg6DnJMFzWLL3Fu4rE23uAfthbfh1Cop+woAgc4k67aOM4At9CLrs1xmDNd9lmZdoGoCCTlTUDzJJLv9XbJkm3aJOsm1bmfcgmlp9sdyjVIjx3G8G1sp31oqQQQWEEEQfdFd2Q41OICBhdzLldlYahABbdhpLe0rEA6ZTsumnhuHW0ByWrKgiMotIAepPhkn1pnZLM2KxTZUFtMlpQqKgzASxhRv+NJkf4j4floMJpwpgpwrnOoUGgn6T7kW7JzBVVizaZtBl08t96LsZiktKz3GVVUSSTAAFeL9t+05xrwgixbJKzux1GY8wOg+OuzQVsWT0e24RwUUg6ECDy1H3Vh9ueNfVsM0H9Ld8FpQCSWPQDX+JHWhH6Ku0zNGEcO2UTbYCQFHJugHL4epD2g4TcxGJzWXW3ew9tSpZQwYXe8BXy9gGY60ONPYeVq0YPZHHjC2SMSl22/2mZZXcmCRqhg7NBPLnWhxQ4S8ty8uIA8HiCXFUmdiVOs/fVB+IcUw7hWwouTE90TcYkzqQrMVBidViq+J43gWuEYvBi1cK5mOUTqJ17s5sx8xPWoPG75Nf1ssp0qv+9Bb9H95VwiLmMFmKZj4ijMSNJ8/hFE7uNjz8q8Vx2Kwdy5a+q2rVsWWW49xyVLhCoyAliZaY239Jr06x2twbKpN9FzaQ5yEEjYzsfI1dpvZJNLRuTXVGrhgCDIOoI5/wp00owtNNdFJWMRWcOiCEVVBJMKABJ1J050jW5qWkJrCtEItUmU9almmk1gUiJ1qs6/nX9xq1cNVmogFs7UCds7bnGJkRnLC1CjclfrXPYDUSToBRza2FCva7EXbWIsPYEuZUjXWQ4Wf6IY5ugjWqQ7FntbKNwnB/pLn6XGspCIgLJZSCYUczA33aDsATWNwzFXMjEKC7vmc3LiozEgaknUiOgga6CjTgPBe6zPcY3L1zW5cJ+Q8ttYEwNgABqC/lOULA9I1qkZNO12RlGLVPoDrPEcQF8Vm23PS6zke5LTExVq7xq8QctlpEQDavGdp3tqB8eVFqr1rgmtZzfkyhFdIAsZxHiKmbdgsu5JtkD0jvJA50RfRy027xZCl7vWF0Ez4gSdOmhj3VvXBpFY3YrR8av8A+wxn+sAfz60k5NopjSTdBWDSBieRGvP13/fTUblz/Py/ClDSSNfX41Iqea/THihltWwWmWJH2YGWJ6kHYeZrzK3cIIjf3H79K+huN9n7GLQJfSQpJUq2VgSIkEfcdKEu0PZ3DYbD2TbyDJeR5Ik3I0Kk85BJ6aVWM0lQkoW7M76Pe0dq03dtZt2hcE50MmREzJmJkgDYdQNDvj1i54cRhwDdt7ryu2t2TeCdZU8j6mvNu2vBMPauXBZIV7Sd5ljIoAywAWMO/iWFUEnYnY1qdicZjEJuQWwq6vbQ5lCsPasjYhWBlVbTURoIDV/kGMvBvdm+DWjd+uJibhzKWCZssBzvc1kmVYHNpIERlEY3H/o1e7euXLN1VRzmCFftH2hI2BOswfa2oqwvZ3CODcXMy3WNw/pLmVswO4zbAmY5EDpUSXsTafuXYGyJK3gDcu5OSspgBt1zy05ZK0vOt2Nx5aoDMF2JTDMj4k97t+iAkZjGm8vrIiADppRUMM4TILNs2roGZHAhQDoCPLlG3lV6xYDOb7QWOqASQoI5T9o8z7vW0y+8n5V52XNKcrs7IQjBUkCF7ht3DkphnK3NSg/VKZ10Vf0TQZ0Kz1bnWzwXtpaYC1ij3GIWA6uCik9VO0E7An4jWti7hSwyshI+P59aGuNcIt3JS8JUiEufaU9J59YOhG9PH1TXz2gewn8ew3mury7s52nfBXrmFvzcs2yQrqDKADNoJkpl1yiSIMSK9KwuJW4iujBkYSGBkEV2tHNZLSGuJppNKYU0w0ppDWAMeqz7VO9V7m1EU63t7qy7lsHEsxmUtrl6QxfN67LWnZ2FD2MvRjlAkyjKY8gjAnrrI99PHsWZs5+lNtsreEN41his6hSSAfQwaiY6jpWRxAlbl1xp+rtyN4uhk+RdW0/YHMU8nxVk4Lk6N1bwy5i6FdBmmVk6b9NRVnNGlY2KwvdgZJAV0BAEysqIjrITXoIqzw+6cuVvsCByJA194AIX3TzqMMvJ0Vni4q0XWfWBqaxeymJP1zG240DK+/7SgRHumfOs3G9pk7xksjvrmuaDltJ1LudAAenpvVXsTjDc4jfbMpZrRZsoZV/2IEZvEQNdTvMwKtOOieJ7PR0HP0+U09hPT/L+NMSefWngVEsPFBf0oITZteVw/wDg0fOjOaGe3iqbKhv2pXXXNKqPdDH8xWCtM0eN8HW+mir3kCCyyCRsG2MeYIIkwRQ92dxpwuIe3eRbFm4F7osXgXBobQZ9DGoUAxlVY5wbryrJ7VcFGMwtyySAW1VuQZdRPlyPkTTRfhga8op4uzi7Fxnw5svYbxm3cLK6uT48mVYIJ8UHmTWRxTiN4sHgW7iiCGJtq6DMW8brkV1kEeLUFxG1aHZvjRg4fFDJiLCgODqHUD9YpG6nc6ae6mdtccjYULbdCcQ621ZSCAJzOZH9BT7yK1Xpo11tMhwfaJFsWu8QqSiwZ5QDtG8fvq3xXiX8nZ7Zmdj6SSCPQfOgC12lvOFRUsBUAHjDM+UQA24nrp1q9e7RH6ndQrkvMRbEeyM5AkzqvhJIO2m4Olck/ST5X4OiPqIJfsu9nsRdxIvOZD2iFUZhq25nWCI06VvWcVaKEXSzXQQWV1BgiNtSI+M/KhrhdxcPjcWEKjD2sre7IpHxJmRUvE+0yXBNqxeuMF0Kp4P6UsATHu99JmxSc2orRTHlSiuTLF7hiLfuW7oDWsUQ1vqHWcwB3BIgqfd6xcFxb8NuGxdM4ZvEH/YDEKXHoxUMP6WYc6fhsfYx2GAuIfCIYAS6kaysDbaD/GsiPD9VvSwZpstdXxDXwEltDbOqkGSDP2WEVwyabUvHa/6ieRJq1/o9YVpAIO8a9R/lXBp/MffQx2F4iTZFi4SbtlRuCCVlljzyOrWyQT7APOiUDnz9au1RCzkeZ30PMfmRSzSA0k1gDLhqtdOlT3Kp3W099YBJhxoKFuNYtbONV7mbKVYDKpfUrajRQT9k0VWdAKFu0d64uLtBc2U2ySQCQCM2p8+Q9T1qkFboWbpCN2mwpMG8FbmLga2fg4FTXMQhVrgIe3ALFYfKVYZW0nYkGeWWahvsXVcxzKeTeJfeDofQih3G8DGdns/oGj/Zyq678wCDzH+VXnj5Ro54TUZWFbcXti01y46qoJAI6ruBGpPkKFcTxe5j/DaLWbah1Z4OZw+XwyDAEoCQDOo31qpfGGw8Fx3lxjpbWATPNuQB9AD0NR3buLvwISzY08CMACN4lTmb3QK58Xpljdt2y+X1DmqXRewvD7NkEW1NxkjOSQAI1Gd2hE6xv5GnYDE3bGIfF21tOrrle0CQ+VAC+TNBaMszGsGBGtVLyKoU3WUKuiCMqLO4ReXzJ5k1XOLfETaw1tnJ3ZtFGu+v79egNdLVqmc8Z7tHr+B4jbuWheRx3bKDJMAevQg6R1FVeK8YwyrluuATEKzrbYwQdmYGPXeh3h/Zq6MMthLyB1OdGdZAuZiSQNQNCYJBIOvp51x3BXrUC8QZLw2aScrQxggNvzO9QWPZ0PJq0G/+sSpc/kuMZQde5xM3Lfot22XZR5H0mpuMdrLGI7i210WiLiNdI/SW2UeIgMNYzBdwIjXavMEiBBhq0eBcLOKu90k94x3A8KqNS7eXIDmTvTvGuxfcdnv2DxS3UD22DowlWGoIqevPeG3MXw0FHtpcw05gysFbU+LUgLM65TE7Ak0ZcO4tavp3lt5WSDOhUjdWB1DDoag1RaxeJ8Is38veoCVMqwJVlPkykEe40G4HhP1rHOEYmxhxl71jmc3CGVoc+JoUkSxOoFaWK40+NJs4IsEOj4nUKBzFv9puU7CZExRFwbhtvCWVs29lGpO7HqTWtpGSs894j2AxFgvet3LN22AT3dyUOSZI0MDToRtQ7bSzjO7tWrZN8zmhlGVQ3XTOuUjX1IFHvHuKHGO2Dw7eHQXriiYE+yDt6nkNNzpv8J4ZasWxbtIFUc41PmTuTVPcaWwcfo89t4e3Z4hisMyrku2LYQR4fAiCADuN/wDpqHgpxdtBh0tmVLAXSAwIJ5DONIOpk+laH0nMEv4a7ZP8pSZG4yCdW95I9C3Ssx+0eL7uB3dpwfH4SSN/EZkLHJTM7+RlPHKfSTT+/seM1HXk3+DcK+oZ2Jz94qh58IlSxEdB4o5/uqt2lxYxS20tWyT3om6gLhF0LyQI0hSRPIUErdbEMXuubjoQVlQVYDXVTprzHTeamsYZHuElVbMdSQDvqdI093lTR9I3LnKQPeXHikF/ZDGrdx91kVjlFwO8ACGNoKuhIgFGYHzavQQTz+HSvEOC8TfDHvLRMidIAB28LaSVIjbWda9e4BxZMTYW7bOjbqd1PNT6GmnDjQilfZpUhNJXGpjEdys/EmB7/wAav3KzMY8D31gFy1QX23J+uYYBmUFHko7IdJI1UjnFGls6UJdrpOLwylnCMlyQjETGuoGhGmxBFUh2LPowcTg7jyRdzGZ8ajf1TKY/PnVe1g8RnJuXiq6nIksNuWaYE89Y6UQr2WwcT3Un9rMyn4KQD8KysbwNxPd9y2sgMLiR5Sl3UeorqVvpHJaXbKuE4OGYeFncwSTJkjnHMjqZNTX8fbVu7tubt6dVtIb0ehDKpPoYFKvB790ZLt8IhHiSygQE9C32lg8xrRLwXhluwoVVAHMgak+Z51mmKpR/kHcD2Ka/cNzEXGykyF0zx5xKr6LPrRpw/h1qwoRFCqOQ/Op86tRzoe7ecQazhWNswzEICNxmBkjzgUl2yhU4t2uuG6bOBti66TmdtVHIwJE77zHryDe2WJd7qd6S15bYV/CFUHMzACCQfCwkzufcCHsrhLagGxcV2iH5a9BoDHnzql2nwKvcMkI8yGysysCqDK2QFgwKyDBENUlP8qLvHUewLmvRvotL27V66lnvS7qsK9tWGQE7Ow/aoEvYdV+2GcgQqhjqZkMWAhh0AO++9ei9iuFm3hYYEO7MxB5aAD5CnyNcRca2EOM7Vqml/CYm2kGWa2CgB6spII99CHaxrAuYdrTK2Ha1+rzEAxmyM2oZl+xEyAsbVsrirlskAv566ekc6l7L8Mw+M7+7dw9plF0ojZAswqFoAge1Pi3MmoxpbLPZZ4d2jFqwHZdGJWzas2zmdUEBlTdVOm+2ZZ1MVYGHxOLLC6xw+HgeG3PfOeakuoyL1geh51SxvYFUUNg7123dX2S1xiCJnL5Df461JwfjmJt3BYxtuGkKt1Ygk7Zo5E6ZhpOhig/tDL9hJgMFbtIEtIERdAB5c/U7mpMXfFtGdjCKpJ05D87c5p0cqFvpIxxSwiIfFcuCPMJ4vhmy0sVboL0gE4li/rGIZ7mYOzEZY8Krb+yddY6jQnXY1W4net5CVJBIIAy+0dYmfXf19KktnIpLFSYgTzjQQPnVLhds3n1nurZzEci0QPf+FdqVIlJ0uP2S4bDFLaiDmYSY1Mfn7qs4UZVLmYUGJ6nTSnJaZrm29RcXuZ2Wwsae2dvOfQb0z6oXrop2kIVCeZJ840E+hIPwo0+iu8VfFWTsGRx08QYHX0C0FYrEBE6yABPRfLpXoP0WcIa1Ye7cXK14gid8izBjzJJ9IqeZrjRl2G4NcaSuJrkKkdysTiR29a2rprGxW3vrGiaVrahXtC846yB9i287fa0/D40UodKCeNuzcRAGyaEeTW1Pw2quP5E8nxNO6Y0qO2J9afjfaptqDoa7l8bPOl8iUp4vKPdWnZSBNZztqvmRV7vIX1NTlbQ8KTJHvRyrN7bov+jbrFQT4SD0JZQCPQGrbGYHXT41X+kgxw91HNrY92ZT+6oz1RfErs8tXAuQrrM5QTlOU+o67etWsJjmRgT3j5d0YBp/tTK/A1Lw4zaGuoGh8tqIOF+zy33+Nc883G7VnYsCe0zsN2mwsBriZX6BC5X1aANfImnjtixYrYtGF5uhYka5oUMIgQdTr5VUf02aY268vdTMXcy3c51VjHTcDkPzpUveV6Q3tP7M3E4h2Zrt9rlxZ0QN3QJIJI8JJy8tCDvrpr612Suq+EsOtpbIZARbT2RPT1311111ryfihH1XQaho+f8AGvU+xYjA4Yf+0nzFV5OUbf2I48ZUbs00oDuAY202pIp00AjXtg15n9Il83cXbsrtaA565m8UATJ+zXpOJxAtozsYVQST6V4mMc1y69/7dx21MQoObr7x7hVsS3YrZn8XLBisEOSBl6CBAEdd63+BYIW7YzeZI6n8/dWKbjXLpuO3sjc8o+7efKak4lxq448AhFGpAnU6aHYetdNkb22WuOcXyHwRmIjT7I6nzPIVkW7DIrOxILDnqYOutamH4ZbSHD94GAYORHtanSdDPvqPjTAox6AfMxQM15L3YLgH1q73j/qrRE9GbcL6DQn1A516/loZ+jjC93gLXV8zn+0xy/8AbFEtcmSVyKQVIgtY22zMiupZTDKD4h6jcVOTQH9JQ7sJdQ5XBGo0Ok8/ePgan7BdqmxE2bxm4qyrbZgN58xp+RQ46sPJXQX3tjWZfGnvrSunQ1lYr2R6/jSjIvWzQlxFlXGXgR4myQecBFkfd8KK7W1C3FV/l+/2dvPKn7jVsXZLL8S/ibYJg8xVTD+2V6VLcveMCpgMrD0rrWlRwvbsjvJ41HST8qs3ToBWbib36Ux0j5018Qf4U3BuhHJJs2sMefSD8Kg+kQg4C5PVI9cy0zhd4sD1pvb5Q2AIJgZ7cmJgZwJjnXNlVSR14JWgB4SngH9XT5Vv8IPs/wBb+FY/AkJRB/Q0+NaXCjBHk5+Rrzs3bPTh0jsRbk3RoGkKD66fvqvjLRCgbnT46Vaxq/pH9ZruJfZ84pU+hqMri9k91lA1Z1A8yW/fNer9nLOTC2LZIJS1bBg6SFA+E15ZxK8uS2bk5Bdt5o3y5paI1mJivVOBMThrHnaT/wARXTH4EMnyNGlmmzXTWEA76UOK93h1tKYa+0f2V1Y/HKK83TMEJyMbXsK23i5e+ATRH9Kjt9btl1LWltgDkCSWLCR5R8Kw8HYXuw/QHKZhiNdgTpr06V1Y1SJ9yoZiMNkWW1GobWGAOWNKvY0A27uUaMrMNuhasp8S+ZUuHKCfFJ0yxqPesir2Pxttw/iERC5fIaAjpHPy86qmBtWyjw+e5EHYtPTQg/Ez8jTeJqe7PTSmcKLG2wnSTA84BPypeI3B3ekmTrpHLTnWE/xPXuxBnA4b/lgfDStsLHrQ99Hzk8Pw8iNGHuDsB8qIjXDLtl10AH0oISo/5cj1W4s/9rfKgfsnjO6xdp5MBtY5yp09+3vr13tNwn6xbWACyEkKToysIZD6jnXn2A7JX7DC5dRgEuIwKw4ySQ8xrmHhPTU1SElxaZOcXyTQXdjONfWUvsYH6QsORhgIB8wAPlWjithQv9H/AA+5Ze6rDRc4aBAn9HHyUxRZfGmvWkl3oor8lq0dKG7oBxeI6qbRB6A29vlRHZ2oZxmJCYy9OgZbfxCsT8iB7vOqY+yeX4i2Um71ipeJEyAN67AmFLEbmrGdcwnfX4mupvZxpaMm0u5jnUlq3m30rZu8OiI261UuWOlUWRPolLG4keHOQ6VP2xuk8Ocp7UoBtuXVefrS4PDSQKvdp8L/ACO4qLJXKyr1ZWVgPeRHvrnzSVo6PTp02eccGvBUsTpmUgepOnpWlhD4TIAIZp+INDmCvZ7YTUMp1OwBzb+XKtPABkDZjoddeuk15+aHZ6uOWkbF2CxOmo/iKoYkkv5COexj8/Gn3L5KKVgywmOgB/EVWxciWU7EFj6ZYFSgh2Q4tFuC0sSGvW1IHOWj5g/OvUuzDA4TDxsLSD4KBXl2IxAhX5i9baBzhl2jb+NeldkD/Jgv/DuXre0aJdcAfCK6kvwOefyNqm6zuI6U6umsIAn0rJZW1be4pNwkohVspAIlj0IjSD+1QDasSiwIG3mT5++iz6X3m5hUnSHPxKCflQ4QQNvZjn6/wrrwqoieWbXYPhwv4y53qh0s2spDCRLmB8s9HY7J4If7ta/6ZrE+izDRhrl073rpPuTw/fmo1qGSX5aDFaPB7dnub963BIDMsEQSFcjT4bik4vbATKGlSwYSI+yTr5iY9Z2mjXjXZa7iMdeazcsociSGLSMxMHwqYY5Z9/vrL4n2JxC5FuXLTtdbIigMoBKu2YkgaAAmOZ0qyyITjqj0DshYyYLDKRB7pCfUiT99W+IYPvBo7Iw2ZTG/UbMPWp8NYCKoH2VCj0WsTjnaqzh9NXP9GAojlmO58hJ8q5e2VQE9qkxWFuZzccqxnMHaAddN9AY09CNYqfs52nv+1DMAQIJlWnSBzRzsOTHQ6kE2sb21wt5Qt6zcPKVykAHfcgn0jpUPDV4YWBW4ttgZHeKwg9ZclZFPWtoFSvsJuyuKW7hzcWfE77jxaGAD1MAfIcqt4o6e+o8BaW2xW3BtuufMsQWXKpOmmsT6g1Je1FIxizboY4tZLYxVGpbxAeQQD7xTf9Zu6IzgZeZnX4VHjO2+FCu9sMbuUqpyQdRpJMeGY+FHHK9oSddMq8T42bbG1aQ3LinKWkZAw9oTPIwD6kcjGddx3EAQe8syde7Crz92b51gcO4hctoFAAP7REsZJJInSeU8vXWo/rEkln9SZJqzbs57S6PQcF2vzWj39srcQwco/RtJ0hz4VMftEbVWxHbRQCFtAQde8uqD7lth2PWaB7+OUaCWI58qh+tM2w+VZJhc0GuF7cwdE187bZfcc0nT+jT8f2+W7aNt1QK4KvHegwZkqQm/SY1I1FApvtGs/CnfX2iNI9KLVuwLJSotWcgAyvaJG8MyyRtIdFA9ZrXe+AF7y0/IyBnTkdCJBHnM1goS2mhnrFTYXhzycmYHnkbX4DU+7rSSjGXZWGdrRvYZFdhlYanaY1MkabzvVzh3Cmu5lUFyGO2g1mJJ9PlQpdTEISQt89S9pyPeGEUScP4xesKzd0UuMoAUOSwgburkrb16iYJ8POpPBXkvHNy1QQY7gNuzhX765aRimjsdA4ErE7+L1NZ9r6RMPZXu7Fq44zOxJhRNxmdo5xLHcDShXHtcxL95ibhYjZAZCjoOU9Y3rPxNkD2RA2iqRUVrsf2ckvyeg+w/0lj7VhonUgjb0O/vNFvBu0VjE/qXBMSVOjD1B1/dqK8awOEDHxExuYmtrC8VtYENkQnEkZWYZYSfsKSTqDGY5TrpGlak3SBOHFWza7cYI4rH27auo7q2CSSN2YnLBI1gT6VhYvgOJsq5fD5hBytbOZJ01ienKD6RWNieMlzIRZJLMzlmLMdAxJaZGu0b7CpMHx66t0MbjpbdgLiqSVyzrlDFtht6VVKSVHM2j1nsVZNvA4dSCCVmP6xLaz613aHtZYwgIc5rkSLakZj0n9kevumndosa9jB3HtKcyp4ZEwOpHlXhd68XJZjLHUk7k9SeZqcIcnbGnPjo2eIdqMRdutcDtazGSLTFNgAASDJgADpuY1NXez3aDLicOxzFg7Bi7M8rcyqD4mJDKC3r7zWRwzg73VLki3ZX2rr+zP7IG7N/RFaVjC4e2VYJddl1Lue6QmZBCiWEafaFUlxSoSKnJ2Hf0g9oWtAWLRh7ntkEBgkxC8wzdeQ91ecXoBzNqx2HQcgPTaoMdcOcvmzs0ksRz8qjZW0032pIx0XWnsddxM8vjSK2kA6dDqKjRORE1as5h9n/ALfwpnS6CrfZPw3i9/Dn9ExWQRA1GvkdJoo7O9qb15mW6bQVRoT4GJ95g6TsOlCOQR7J+BqB7D7wZNCkxZRoKOK4fNbBO0jX1rDxFhVjXea0eIcQDKBGgjSd6w71+dwfz0qWKEkiWVqzQ4pfVxbyqBkQKdd4JP7/AJ1mgCDA++o+96U5LxB0NXSog9j8NgGeYnTyqyuAuWzuBPmKgOOc/aj0qwmP6waD5GSROMQJ8Rn1FSJYt3D7JB8qZbxy80+FWrGPUfZHyqbsaiVeEWwpn8aycVaVDGWfMiK2f9KD9kfGqmJxeYRpQTfkLS8FK3jGiImfM/PWmtbYQcrAHXT8BVm361abxLGYDf1o2UhOSKlu8pggH+NNxalyDp6THqaW4kRDCOhFRsw8qCju0dy9Q2qZatXFUQV9daS7gbLklUdSTP6wHc+azVNmUcqsW8QIHWtTXQJTjPtFizwKzEkPrML3iidPJDz6DpUH+jO7dWynJIJQuCSFYEjNlWAY/ZrW4fi5WMoldSBudgCd5Amo+JYoiMyrzg+0SJ5yT+G9M5Sonwx/Rr3+3V46BVT0XN8837qyL2KtkFzbtZtW0toDPP7PX99Vhi7R+yYE6+GeUfAD4zUgxNnXwkTOgjTXl6Cfj5UlUNcfoW1il0zKZjQaHf7vdUPcSICu3P8AOlSpirY5NpHIRpHnqNNvM+lT28esQC2kR7ssz5abeZoNBUkR4fDkCDZnpP8AlUHEMKQVzIYM+EzGik/uNXzxZFPtExtsOmvy92u9R4jilslT012HRh7t+XTlWSdmlK1VGfw8DKSACCdBEx5a1EcblZlYaAmCNPMfKrmF4gqM2UHIdQNN/DpHLY69DzqBr8sSQ3LkNYVQJ94J/tGn4q3YnJ8VRUt3mdTpqN/vrrbSYzZY6mKvWXgnTpqQDsI/PTzqnfw0kGR8PSjoyba2EN/h1vXw/M/jUf8Ao63A8A38/PzpK6rHAyM8MtT7A+dIvCrMkZBz68vfXV1BAHJwy0Ncg59fPzpw4da08A19a6up2ZDrfD7ZVfDv5np603/RtrXwD4nz86WupQkL4C3p4eU7n+l5+VccBbyTl1jqfLzrq6sYW1gbeaMukA7n8a76kkDw8up6etdXUH0Yr3cKknTaahxGCQTC8up/GurqwbI2wiZZjl1P40x8Mo5fM9PWurqZDWyNbY3158zTbtsROs+p8q6uoeRkyM2xP8T5U0fvrq6gZDgaVx+Zrq6gFMVxTbI3pK6sElBjanLdPWurqAUyXvD1plpzrXV1BB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5366" name="AutoShape 6" descr="data:image/jpeg;base64,/9j/4AAQSkZJRgABAQAAAQABAAD/2wCEAAkGBxQTEhUUExQWFhQVGBoaGBcYGB0XGhwbFxwXHBocHR8dHCgiHBolHBwdITEiJiksLi4uHB8zODMsNygtLisBCgoKDg0OGxAQGywkICQsLCwsLCwsLCwsLCwsLCwsLCwsLCwsLCwsLCwsLCwsLCwsLCwsLCwsLCwsLCwsLCwsLP/AABEIAOMA3gMBIgACEQEDEQH/xAAcAAABBQEBAQAAAAAAAAAAAAAGAQIDBAUABwj/xABLEAACAQIEAwUEBgUICQQDAAABAhEAAwQSITEFQVEGEyJhcTKBkaEHFEKx0fAjM1LB4SRUYnKCk9LxFRZDRFNzkqKyNGOj0xdkg//EABkBAAMBAQEAAAAAAAAAAAAAAAECAwAEBf/EACcRAAICAgIBBAICAwAAAAAAAAABAhEDIRIxQQQTMlEiYXGRQoHB/9oADAMBAAIRAxEAPwDS7LYRRhbIgaW1+6tn6uvQVW4FZy2bandVA+AitGPztXnro9OT2QfVU5ovwFVsWbCQGRSxBIUICfhGg8zVDiXaDdLC5yNGubIv9Ux+kYTsNBrJnQ5mHxUsQFgE6k+JmPVidSfzpVoYpS2c886job2iZ+5dlSysKYVUBadgcxEQszAXUgait/s/gbNzDWHa1aZmtIxbukEllUkxljWsfiCA2nU66bdY1itLsDezcPwx6IV3/YZk+eWa2SKikbFJyuzU/wBCYc/7Cz/dr+FIeAYb/gWf7tPwq9NPFTssZL9msKf93sf3Sf4ahPZXCfzax/dJ+FbtKKBrMAdkcH/NrH90n4VIvY/B/wA1sf3SfhW6BTUB13o2zGSOxmB/mtn/AKBSf6k4D+aWv+mtpN/3U8VuTNSME9h+H/zS18P4009hOHH/AHS3/wBw+5qIZrs1bkzcUDT/AEd8NP8Auq+57g+56Z/+NuGfzb/5r3/2UU0s1uT+zcUCjfRrwyP/AE3/AM17/wCyqVz6P+GcsOZ/513/AB0Z4geEiYJGlYF6xe10JqmN8u2Qy/j0jDPYHh//AAD/AHtz/FUbdgsByskf/wBH/wAVbi4e79ofn41MLB5mqOl5JKUvoGj2AwP/AA291xv31Xv9h8Eu1t/7w/4aL0s9aiu2RS2hnKdAcvZDBnQI/T2xv/01M3YnCADS4P7a/wCCi2zYUbke+kvYcHY60suLGjLIl2B47FYaT+sj+ss/+FV7nYywDobnxX/BRccG06HSortkg6n4aVuMRvfyI0eA/qLc75F+MCsDFcTe7j7uGcKbNtFaNd2AIzaw05tjIGWaIuEiLSD+iv3ChbGKF4neI9p7CH3KcpHyWlxdj53Vl6+dgBP+VVr6wQy78/30tlQWkkwxkchpy9afizlWVBhjv5V2LTo8/tWOwryyztIJ+NTfR80WLtk72MRetnr7WYH/ALqiwl9SZEdJ/HzpnZ29kx99JEYhRcH9e3CuPerq3u9alnWjo9O/AYhdZ50730n38tKcs865TrFiliuFYXHOPsr/AFfDKLuKYbGclsHZrhGw6LufKt2Ys8b47bwwEy91zlt2U1d2gaAchtJ2HrQla4q5xlk4m4C4uwyL/wCntSrBbasYFy/IktrGUgRysYfBE4i5ZtXHfEOB9axZAzICP1SNoLY5hVBPWIBGZ9JXC7eEweHFlcoS+GkksSQjkEk/kTpTquhX9nqEUtMVtvOnJ51MoOpc1cBSVjCilJrqr28ZbZygdTcUSVnxASRMbxOlYxMTzNNNOppoGI7kbVRYjkPnV67trWauuubfl+edPBEsjFYikgcqQiuzdaaiRxSmtZFNF4U/MI86DTDpkTW+lU7nrVxiPhVG/wCR+U0yNo0+Hg5FnoPuoS4uCuPu9Wshh6DIv3zRfgvZHoPuoU7VCMdYIHt2bgP9lrbVsPyQ2f4stWrICkD1FRDGkaEeE9fuqM4nK4g7b+lQ8VWHMc4PxrtUbezgcqVosiFuCB4XO3IEbVDdui3jrDEkBwxB5BrYOaY1g2Xf3ovSRJhHDrl2YbeVVOMXyLa3MsmxcW4Y3AT2wPW2WHvpMkbVFMcqaZ6FNPrK4Djc9gGdUlGneV5npKw3o1YOM4ucb3i2rps4K2P0uJgjvNwUtNERpBbfUADXXiSO8s8X48903LWEZUW0D3+LeO7tR7QX9u4B7h92P2aVr6G3gle1YzfpcY+t26ftFZ+02mp9n12uYLs8cUoR0fD4K3HdWBKO8a95c5yem49daNMNYVFVEUKqgAKBAAGwotqtBSIeGYC3YtrbtLlVfnO5JO5PMnWhP6WVY4W0F+1fVdp0dXX3b0bxQV9Kl1Vw1ovOl0RHJwjlSdRoIoR7Mw0WpBUOFHhHoN/41OKUYUClFNA6706axh1CHbbMt/BNaAN43HRCTl9pJILZW08OxBnWi2oMRhEZ0dtWtzl1MS2kxzMc+VZOjNWDN7sziXvW3uY24y29YA7s5tOVuAdjvPpvJUaeaYRWs1EV1ZEGs1nXNlK1oXhppVK7YO+X8aeFEst+DsoNIbfrUShuY0qTP60dk7QM9pwMMEvW37o5wpGpR82ZipTaTBMiDvrWzg3ukHvURTOgVi2nnKiD6TXcR4favm2bihu6fOoMETDLqDoQJn1Aq0zmszFa8k8yPSNfWRVTuwR4o+EVouT0+dQNl85o8jKJcwfsj0FDHawj65hP6l/7rdE+HWFFDHae2WxmH6LaumfUosfd862LtD5emU0tZrijrqfdUl5BcdixMAgCNdBUF+bbqQZ5emtXbVsi406ggTB2Nd7dbPOS8EVu4tsnIhLdW/hUqSPaywQS5O22u/KnOFAPQAkknYDckmh7GX0vWe+xDG3gQYRFMXcSy8lnVbYI35+6QkpJIeEW2V8Daz2LrW74s4IlVullJNx7cAKgzSwdcsgROg60ccE4fcvMl7EJktoP0GHgAJERcdQIN066bL6k1gYZGGTE3VSbZXurMHurKbBViJubEuQY1gHSj3h2NF1MwBBBKsrCGVhuD+OxBBEgg1xztHfBp9MtinU1adUygsUCfS6A2Hw6nniF26ZHBjz1o7AoE+l39RhzOv1hY9crH91GHYJdB3ZPKIjTlroNvu16GnimWmkA+VKzRryFKOOLx/CnTQNj+01+7ca3hE9kGWyZwdYj20jzM6cgeUS8cx+GM3ra37Yy5u7BFxQTGgzsCQP8xW11Zv3Qf1xNQYPFrdtrcQyrCQfzzqY0DHTTDTjTTWCNIqC+TyqxUTiaIsujM4Zjjca5bdMr2yOchlacrA9NCNtwasXjrGg+dD6K1zF4i5h7yp3a27LEoHVnBdmX2gZAYCfwrZw6kDxMWbmxAEyenIU1bJS6olIjfWo7jCNvlSvcpbtsga70RP4K0QNPvqvcc9Y9wP3iry2jHICoTYHPWjaMossWToKEu1WM7vF2z/7eWDsS7ErHP7DUW2TpQN2lt/y1mZ8hy2u7OTMNr+mrAZ5zkfmTjdOxsitMlWy7kBoEGZ3mav4vGJZtk3GhVG/yHqT0FYl4XbXjW9nLEBEyLmdtfAAATJ6gwNztNXr9sLdUuou4vKDbsswNuwNAbtyB7U+pMwvWumc7OSGP9lHEoWyXcShCkzYwcgPdP7V+TCoDBg6DnJMFzWLL3Fu4rE23uAfthbfh1Cop+woAgc4k67aOM4At9CLrs1xmDNd9lmZdoGoCCTlTUDzJJLv9XbJkm3aJOsm1bmfcgmlp9sdyjVIjx3G8G1sp31oqQQQWEEEQfdFd2Q41OICBhdzLldlYahABbdhpLe0rEA6ZTsumnhuHW0ByWrKgiMotIAepPhkn1pnZLM2KxTZUFtMlpQqKgzASxhRv+NJkf4j4floMJpwpgpwrnOoUGgn6T7kW7JzBVVizaZtBl08t96LsZiktKz3GVVUSSTAAFeL9t+05xrwgixbJKzux1GY8wOg+OuzQVsWT0e24RwUUg6ECDy1H3Vh9ueNfVsM0H9Ld8FpQCSWPQDX+JHWhH6Ku0zNGEcO2UTbYCQFHJugHL4epD2g4TcxGJzWXW3ew9tSpZQwYXe8BXy9gGY60ONPYeVq0YPZHHjC2SMSl22/2mZZXcmCRqhg7NBPLnWhxQ4S8ty8uIA8HiCXFUmdiVOs/fVB+IcUw7hWwouTE90TcYkzqQrMVBidViq+J43gWuEYvBi1cK5mOUTqJ17s5sx8xPWoPG75Nf1ssp0qv+9Bb9H95VwiLmMFmKZj4ijMSNJ8/hFE7uNjz8q8Vx2Kwdy5a+q2rVsWWW49xyVLhCoyAliZaY239Jr06x2twbKpN9FzaQ5yEEjYzsfI1dpvZJNLRuTXVGrhgCDIOoI5/wp00owtNNdFJWMRWcOiCEVVBJMKABJ1J050jW5qWkJrCtEItUmU9almmk1gUiJ1qs6/nX9xq1cNVmogFs7UCds7bnGJkRnLC1CjclfrXPYDUSToBRza2FCva7EXbWIsPYEuZUjXWQ4Wf6IY5ugjWqQ7FntbKNwnB/pLn6XGspCIgLJZSCYUczA33aDsATWNwzFXMjEKC7vmc3LiozEgaknUiOgga6CjTgPBe6zPcY3L1zW5cJ+Q8ttYEwNgABqC/lOULA9I1qkZNO12RlGLVPoDrPEcQF8Vm23PS6zke5LTExVq7xq8QctlpEQDavGdp3tqB8eVFqr1rgmtZzfkyhFdIAsZxHiKmbdgsu5JtkD0jvJA50RfRy027xZCl7vWF0Ez4gSdOmhj3VvXBpFY3YrR8av8A+wxn+sAfz60k5NopjSTdBWDSBieRGvP13/fTUblz/Py/ClDSSNfX41Iqea/THihltWwWmWJH2YGWJ6kHYeZrzK3cIIjf3H79K+huN9n7GLQJfSQpJUq2VgSIkEfcdKEu0PZ3DYbD2TbyDJeR5Ik3I0Kk85BJ6aVWM0lQkoW7M76Pe0dq03dtZt2hcE50MmREzJmJkgDYdQNDvj1i54cRhwDdt7ryu2t2TeCdZU8j6mvNu2vBMPauXBZIV7Sd5ljIoAywAWMO/iWFUEnYnY1qdicZjEJuQWwq6vbQ5lCsPasjYhWBlVbTURoIDV/kGMvBvdm+DWjd+uJibhzKWCZssBzvc1kmVYHNpIERlEY3H/o1e7euXLN1VRzmCFftH2hI2BOswfa2oqwvZ3CODcXMy3WNw/pLmVswO4zbAmY5EDpUSXsTafuXYGyJK3gDcu5OSspgBt1zy05ZK0vOt2Nx5aoDMF2JTDMj4k97t+iAkZjGm8vrIiADppRUMM4TILNs2roGZHAhQDoCPLlG3lV6xYDOb7QWOqASQoI5T9o8z7vW0y+8n5V52XNKcrs7IQjBUkCF7ht3DkphnK3NSg/VKZ10Vf0TQZ0Kz1bnWzwXtpaYC1ij3GIWA6uCik9VO0E7An4jWti7hSwyshI+P59aGuNcIt3JS8JUiEufaU9J59YOhG9PH1TXz2gewn8ew3mury7s52nfBXrmFvzcs2yQrqDKADNoJkpl1yiSIMSK9KwuJW4iujBkYSGBkEV2tHNZLSGuJppNKYU0w0ppDWAMeqz7VO9V7m1EU63t7qy7lsHEsxmUtrl6QxfN67LWnZ2FD2MvRjlAkyjKY8gjAnrrI99PHsWZs5+lNtsreEN41his6hSSAfQwaiY6jpWRxAlbl1xp+rtyN4uhk+RdW0/YHMU8nxVk4Lk6N1bwy5i6FdBmmVk6b9NRVnNGlY2KwvdgZJAV0BAEysqIjrITXoIqzw+6cuVvsCByJA194AIX3TzqMMvJ0Vni4q0XWfWBqaxeymJP1zG240DK+/7SgRHumfOs3G9pk7xksjvrmuaDltJ1LudAAenpvVXsTjDc4jfbMpZrRZsoZV/2IEZvEQNdTvMwKtOOieJ7PR0HP0+U09hPT/L+NMSefWngVEsPFBf0oITZteVw/wDg0fOjOaGe3iqbKhv2pXXXNKqPdDH8xWCtM0eN8HW+mir3kCCyyCRsG2MeYIIkwRQ92dxpwuIe3eRbFm4F7osXgXBobQZ9DGoUAxlVY5wbryrJ7VcFGMwtyySAW1VuQZdRPlyPkTTRfhga8op4uzi7Fxnw5svYbxm3cLK6uT48mVYIJ8UHmTWRxTiN4sHgW7iiCGJtq6DMW8brkV1kEeLUFxG1aHZvjRg4fFDJiLCgODqHUD9YpG6nc6ae6mdtccjYULbdCcQ621ZSCAJzOZH9BT7yK1Xpo11tMhwfaJFsWu8QqSiwZ5QDtG8fvq3xXiX8nZ7Zmdj6SSCPQfOgC12lvOFRUsBUAHjDM+UQA24nrp1q9e7RH6ndQrkvMRbEeyM5AkzqvhJIO2m4Olck/ST5X4OiPqIJfsu9nsRdxIvOZD2iFUZhq25nWCI06VvWcVaKEXSzXQQWV1BgiNtSI+M/KhrhdxcPjcWEKjD2sre7IpHxJmRUvE+0yXBNqxeuMF0Kp4P6UsATHu99JmxSc2orRTHlSiuTLF7hiLfuW7oDWsUQ1vqHWcwB3BIgqfd6xcFxb8NuGxdM4ZvEH/YDEKXHoxUMP6WYc6fhsfYx2GAuIfCIYAS6kaysDbaD/GsiPD9VvSwZpstdXxDXwEltDbOqkGSDP2WEVwyabUvHa/6ieRJq1/o9YVpAIO8a9R/lXBp/MffQx2F4iTZFi4SbtlRuCCVlljzyOrWyQT7APOiUDnz9au1RCzkeZ30PMfmRSzSA0k1gDLhqtdOlT3Kp3W099YBJhxoKFuNYtbONV7mbKVYDKpfUrajRQT9k0VWdAKFu0d64uLtBc2U2ySQCQCM2p8+Q9T1qkFboWbpCN2mwpMG8FbmLga2fg4FTXMQhVrgIe3ALFYfKVYZW0nYkGeWWahvsXVcxzKeTeJfeDofQih3G8DGdns/oGj/Zyq678wCDzH+VXnj5Ro54TUZWFbcXti01y46qoJAI6ruBGpPkKFcTxe5j/DaLWbah1Z4OZw+XwyDAEoCQDOo31qpfGGw8Fx3lxjpbWATPNuQB9AD0NR3buLvwISzY08CMACN4lTmb3QK58Xpljdt2y+X1DmqXRewvD7NkEW1NxkjOSQAI1Gd2hE6xv5GnYDE3bGIfF21tOrrle0CQ+VAC+TNBaMszGsGBGtVLyKoU3WUKuiCMqLO4ReXzJ5k1XOLfETaw1tnJ3ZtFGu+v79egNdLVqmc8Z7tHr+B4jbuWheRx3bKDJMAevQg6R1FVeK8YwyrluuATEKzrbYwQdmYGPXeh3h/Zq6MMthLyB1OdGdZAuZiSQNQNCYJBIOvp51x3BXrUC8QZLw2aScrQxggNvzO9QWPZ0PJq0G/+sSpc/kuMZQde5xM3Lfot22XZR5H0mpuMdrLGI7i210WiLiNdI/SW2UeIgMNYzBdwIjXavMEiBBhq0eBcLOKu90k94x3A8KqNS7eXIDmTvTvGuxfcdnv2DxS3UD22DowlWGoIqevPeG3MXw0FHtpcw05gysFbU+LUgLM65TE7Ak0ZcO4tavp3lt5WSDOhUjdWB1DDoag1RaxeJ8Is38veoCVMqwJVlPkykEe40G4HhP1rHOEYmxhxl71jmc3CGVoc+JoUkSxOoFaWK40+NJs4IsEOj4nUKBzFv9puU7CZExRFwbhtvCWVs29lGpO7HqTWtpGSs894j2AxFgvet3LN22AT3dyUOSZI0MDToRtQ7bSzjO7tWrZN8zmhlGVQ3XTOuUjX1IFHvHuKHGO2Dw7eHQXriiYE+yDt6nkNNzpv8J4ZasWxbtIFUc41PmTuTVPcaWwcfo89t4e3Z4hisMyrku2LYQR4fAiCADuN/wDpqHgpxdtBh0tmVLAXSAwIJ5DONIOpk+laH0nMEv4a7ZP8pSZG4yCdW95I9C3Ssx+0eL7uB3dpwfH4SSN/EZkLHJTM7+RlPHKfSTT+/seM1HXk3+DcK+oZ2Jz94qh58IlSxEdB4o5/uqt2lxYxS20tWyT3om6gLhF0LyQI0hSRPIUErdbEMXuubjoQVlQVYDXVTprzHTeamsYZHuElVbMdSQDvqdI093lTR9I3LnKQPeXHikF/ZDGrdx91kVjlFwO8ACGNoKuhIgFGYHzavQQTz+HSvEOC8TfDHvLRMidIAB28LaSVIjbWda9e4BxZMTYW7bOjbqd1PNT6GmnDjQilfZpUhNJXGpjEdys/EmB7/wAav3KzMY8D31gFy1QX23J+uYYBmUFHko7IdJI1UjnFGls6UJdrpOLwylnCMlyQjETGuoGhGmxBFUh2LPowcTg7jyRdzGZ8ajf1TKY/PnVe1g8RnJuXiq6nIksNuWaYE89Y6UQr2WwcT3Un9rMyn4KQD8KysbwNxPd9y2sgMLiR5Sl3UeorqVvpHJaXbKuE4OGYeFncwSTJkjnHMjqZNTX8fbVu7tubt6dVtIb0ehDKpPoYFKvB790ZLt8IhHiSygQE9C32lg8xrRLwXhluwoVVAHMgak+Z51mmKpR/kHcD2Ka/cNzEXGykyF0zx5xKr6LPrRpw/h1qwoRFCqOQ/Op86tRzoe7ecQazhWNswzEICNxmBkjzgUl2yhU4t2uuG6bOBti66TmdtVHIwJE77zHryDe2WJd7qd6S15bYV/CFUHMzACCQfCwkzufcCHsrhLagGxcV2iH5a9BoDHnzql2nwKvcMkI8yGysysCqDK2QFgwKyDBENUlP8qLvHUewLmvRvotL27V66lnvS7qsK9tWGQE7Ow/aoEvYdV+2GcgQqhjqZkMWAhh0AO++9ei9iuFm3hYYEO7MxB5aAD5CnyNcRca2EOM7Vqml/CYm2kGWa2CgB6spII99CHaxrAuYdrTK2Ha1+rzEAxmyM2oZl+xEyAsbVsrirlskAv566ekc6l7L8Mw+M7+7dw9plF0ojZAswqFoAge1Pi3MmoxpbLPZZ4d2jFqwHZdGJWzas2zmdUEBlTdVOm+2ZZ1MVYGHxOLLC6xw+HgeG3PfOeakuoyL1geh51SxvYFUUNg7123dX2S1xiCJnL5Df461JwfjmJt3BYxtuGkKt1Ygk7Zo5E6ZhpOhig/tDL9hJgMFbtIEtIERdAB5c/U7mpMXfFtGdjCKpJ05D87c5p0cqFvpIxxSwiIfFcuCPMJ4vhmy0sVboL0gE4li/rGIZ7mYOzEZY8Krb+yddY6jQnXY1W4net5CVJBIIAy+0dYmfXf19KktnIpLFSYgTzjQQPnVLhds3n1nurZzEci0QPf+FdqVIlJ0uP2S4bDFLaiDmYSY1Mfn7qs4UZVLmYUGJ6nTSnJaZrm29RcXuZ2Wwsae2dvOfQb0z6oXrop2kIVCeZJ840E+hIPwo0+iu8VfFWTsGRx08QYHX0C0FYrEBE6yABPRfLpXoP0WcIa1Ye7cXK14gid8izBjzJJ9IqeZrjRl2G4NcaSuJrkKkdysTiR29a2rprGxW3vrGiaVrahXtC846yB9i287fa0/D40UodKCeNuzcRAGyaEeTW1Pw2quP5E8nxNO6Y0qO2J9afjfaptqDoa7l8bPOl8iUp4vKPdWnZSBNZztqvmRV7vIX1NTlbQ8KTJHvRyrN7bov+jbrFQT4SD0JZQCPQGrbGYHXT41X+kgxw91HNrY92ZT+6oz1RfErs8tXAuQrrM5QTlOU+o67etWsJjmRgT3j5d0YBp/tTK/A1Lw4zaGuoGh8tqIOF+zy33+Nc883G7VnYsCe0zsN2mwsBriZX6BC5X1aANfImnjtixYrYtGF5uhYka5oUMIgQdTr5VUf02aY268vdTMXcy3c51VjHTcDkPzpUveV6Q3tP7M3E4h2Zrt9rlxZ0QN3QJIJI8JJy8tCDvrpr612Suq+EsOtpbIZARbT2RPT1311111ryfihH1XQaho+f8AGvU+xYjA4Yf+0nzFV5OUbf2I48ZUbs00oDuAY202pIp00AjXtg15n9Il83cXbsrtaA565m8UATJ+zXpOJxAtozsYVQST6V4mMc1y69/7dx21MQoObr7x7hVsS3YrZn8XLBisEOSBl6CBAEdd63+BYIW7YzeZI6n8/dWKbjXLpuO3sjc8o+7efKak4lxq448AhFGpAnU6aHYetdNkb22WuOcXyHwRmIjT7I6nzPIVkW7DIrOxILDnqYOutamH4ZbSHD94GAYORHtanSdDPvqPjTAox6AfMxQM15L3YLgH1q73j/qrRE9GbcL6DQn1A516/loZ+jjC93gLXV8zn+0xy/8AbFEtcmSVyKQVIgtY22zMiupZTDKD4h6jcVOTQH9JQ7sJdQ5XBGo0Ok8/ePgan7BdqmxE2bxm4qyrbZgN58xp+RQ46sPJXQX3tjWZfGnvrSunQ1lYr2R6/jSjIvWzQlxFlXGXgR4myQecBFkfd8KK7W1C3FV/l+/2dvPKn7jVsXZLL8S/ibYJg8xVTD+2V6VLcveMCpgMrD0rrWlRwvbsjvJ41HST8qs3ToBWbib36Ux0j5018Qf4U3BuhHJJs2sMefSD8Kg+kQg4C5PVI9cy0zhd4sD1pvb5Q2AIJgZ7cmJgZwJjnXNlVSR14JWgB4SngH9XT5Vv8IPs/wBb+FY/AkJRB/Q0+NaXCjBHk5+Rrzs3bPTh0jsRbk3RoGkKD66fvqvjLRCgbnT46Vaxq/pH9ZruJfZ84pU+hqMri9k91lA1Z1A8yW/fNer9nLOTC2LZIJS1bBg6SFA+E15ZxK8uS2bk5Bdt5o3y5paI1mJivVOBMThrHnaT/wARXTH4EMnyNGlmmzXTWEA76UOK93h1tKYa+0f2V1Y/HKK83TMEJyMbXsK23i5e+ATRH9Kjt9btl1LWltgDkCSWLCR5R8Kw8HYXuw/QHKZhiNdgTpr06V1Y1SJ9yoZiMNkWW1GobWGAOWNKvY0A27uUaMrMNuhasp8S+ZUuHKCfFJ0yxqPesir2Pxttw/iERC5fIaAjpHPy86qmBtWyjw+e5EHYtPTQg/Ez8jTeJqe7PTSmcKLG2wnSTA84BPypeI3B3ekmTrpHLTnWE/xPXuxBnA4b/lgfDStsLHrQ99Hzk8Pw8iNGHuDsB8qIjXDLtl10AH0oISo/5cj1W4s/9rfKgfsnjO6xdp5MBtY5yp09+3vr13tNwn6xbWACyEkKToysIZD6jnXn2A7JX7DC5dRgEuIwKw4ySQ8xrmHhPTU1SElxaZOcXyTQXdjONfWUvsYH6QsORhgIB8wAPlWjithQv9H/AA+5Ze6rDRc4aBAn9HHyUxRZfGmvWkl3oor8lq0dKG7oBxeI6qbRB6A29vlRHZ2oZxmJCYy9OgZbfxCsT8iB7vOqY+yeX4i2Um71ipeJEyAN67AmFLEbmrGdcwnfX4mupvZxpaMm0u5jnUlq3m30rZu8OiI261UuWOlUWRPolLG4keHOQ6VP2xuk8Ocp7UoBtuXVefrS4PDSQKvdp8L/ACO4qLJXKyr1ZWVgPeRHvrnzSVo6PTp02eccGvBUsTpmUgepOnpWlhD4TIAIZp+INDmCvZ7YTUMp1OwBzb+XKtPABkDZjoddeuk15+aHZ6uOWkbF2CxOmo/iKoYkkv5COexj8/Gn3L5KKVgywmOgB/EVWxciWU7EFj6ZYFSgh2Q4tFuC0sSGvW1IHOWj5g/OvUuzDA4TDxsLSD4KBXl2IxAhX5i9baBzhl2jb+NeldkD/Jgv/DuXre0aJdcAfCK6kvwOefyNqm6zuI6U6umsIAn0rJZW1be4pNwkohVspAIlj0IjSD+1QDasSiwIG3mT5++iz6X3m5hUnSHPxKCflQ4QQNvZjn6/wrrwqoieWbXYPhwv4y53qh0s2spDCRLmB8s9HY7J4If7ta/6ZrE+izDRhrl073rpPuTw/fmo1qGSX5aDFaPB7dnub963BIDMsEQSFcjT4bik4vbATKGlSwYSI+yTr5iY9Z2mjXjXZa7iMdeazcsociSGLSMxMHwqYY5Z9/vrL4n2JxC5FuXLTtdbIigMoBKu2YkgaAAmOZ0qyyITjqj0DshYyYLDKRB7pCfUiT99W+IYPvBo7Iw2ZTG/UbMPWp8NYCKoH2VCj0WsTjnaqzh9NXP9GAojlmO58hJ8q5e2VQE9qkxWFuZzccqxnMHaAddN9AY09CNYqfs52nv+1DMAQIJlWnSBzRzsOTHQ6kE2sb21wt5Qt6zcPKVykAHfcgn0jpUPDV4YWBW4ttgZHeKwg9ZclZFPWtoFSvsJuyuKW7hzcWfE77jxaGAD1MAfIcqt4o6e+o8BaW2xW3BtuufMsQWXKpOmmsT6g1Je1FIxizboY4tZLYxVGpbxAeQQD7xTf9Zu6IzgZeZnX4VHjO2+FCu9sMbuUqpyQdRpJMeGY+FHHK9oSddMq8T42bbG1aQ3LinKWkZAw9oTPIwD6kcjGddx3EAQe8syde7Crz92b51gcO4hctoFAAP7REsZJJInSeU8vXWo/rEkln9SZJqzbs57S6PQcF2vzWj39srcQwco/RtJ0hz4VMftEbVWxHbRQCFtAQde8uqD7lth2PWaB7+OUaCWI58qh+tM2w+VZJhc0GuF7cwdE187bZfcc0nT+jT8f2+W7aNt1QK4KvHegwZkqQm/SY1I1FApvtGs/CnfX2iNI9KLVuwLJSotWcgAyvaJG8MyyRtIdFA9ZrXe+AF7y0/IyBnTkdCJBHnM1goS2mhnrFTYXhzycmYHnkbX4DU+7rSSjGXZWGdrRvYZFdhlYanaY1MkabzvVzh3Cmu5lUFyGO2g1mJJ9PlQpdTEISQt89S9pyPeGEUScP4xesKzd0UuMoAUOSwgburkrb16iYJ8POpPBXkvHNy1QQY7gNuzhX765aRimjsdA4ErE7+L1NZ9r6RMPZXu7Fq44zOxJhRNxmdo5xLHcDShXHtcxL95ibhYjZAZCjoOU9Y3rPxNkD2RA2iqRUVrsf2ckvyeg+w/0lj7VhonUgjb0O/vNFvBu0VjE/qXBMSVOjD1B1/dqK8awOEDHxExuYmtrC8VtYENkQnEkZWYZYSfsKSTqDGY5TrpGlak3SBOHFWza7cYI4rH27auo7q2CSSN2YnLBI1gT6VhYvgOJsq5fD5hBytbOZJ01ienKD6RWNieMlzIRZJLMzlmLMdAxJaZGu0b7CpMHx66t0MbjpbdgLiqSVyzrlDFtht6VVKSVHM2j1nsVZNvA4dSCCVmP6xLaz613aHtZYwgIc5rkSLakZj0n9kevumndosa9jB3HtKcyp4ZEwOpHlXhd68XJZjLHUk7k9SeZqcIcnbGnPjo2eIdqMRdutcDtazGSLTFNgAASDJgADpuY1NXez3aDLicOxzFg7Bi7M8rcyqD4mJDKC3r7zWRwzg73VLki3ZX2rr+zP7IG7N/RFaVjC4e2VYJddl1Lue6QmZBCiWEafaFUlxSoSKnJ2Hf0g9oWtAWLRh7ntkEBgkxC8wzdeQ91ecXoBzNqx2HQcgPTaoMdcOcvmzs0ksRz8qjZW0032pIx0XWnsddxM8vjSK2kA6dDqKjRORE1as5h9n/ALfwpnS6CrfZPw3i9/Dn9ExWQRA1GvkdJoo7O9qb15mW6bQVRoT4GJ95g6TsOlCOQR7J+BqB7D7wZNCkxZRoKOK4fNbBO0jX1rDxFhVjXea0eIcQDKBGgjSd6w71+dwfz0qWKEkiWVqzQ4pfVxbyqBkQKdd4JP7/AJ1mgCDA++o+96U5LxB0NXSog9j8NgGeYnTyqyuAuWzuBPmKgOOc/aj0qwmP6waD5GSROMQJ8Rn1FSJYt3D7JB8qZbxy80+FWrGPUfZHyqbsaiVeEWwpn8aycVaVDGWfMiK2f9KD9kfGqmJxeYRpQTfkLS8FK3jGiImfM/PWmtbYQcrAHXT8BVm361abxLGYDf1o2UhOSKlu8pggH+NNxalyDp6THqaW4kRDCOhFRsw8qCju0dy9Q2qZatXFUQV9daS7gbLklUdSTP6wHc+azVNmUcqsW8QIHWtTXQJTjPtFizwKzEkPrML3iidPJDz6DpUH+jO7dWynJIJQuCSFYEjNlWAY/ZrW4fi5WMoldSBudgCd5Amo+JYoiMyrzg+0SJ5yT+G9M5Sonwx/Rr3+3V46BVT0XN8837qyL2KtkFzbtZtW0toDPP7PX99Vhi7R+yYE6+GeUfAD4zUgxNnXwkTOgjTXl6Cfj5UlUNcfoW1il0zKZjQaHf7vdUPcSICu3P8AOlSpirY5NpHIRpHnqNNvM+lT28esQC2kR7ssz5abeZoNBUkR4fDkCDZnpP8AlUHEMKQVzIYM+EzGik/uNXzxZFPtExtsOmvy92u9R4jilslT012HRh7t+XTlWSdmlK1VGfw8DKSACCdBEx5a1EcblZlYaAmCNPMfKrmF4gqM2UHIdQNN/DpHLY69DzqBr8sSQ3LkNYVQJ94J/tGn4q3YnJ8VRUt3mdTpqN/vrrbSYzZY6mKvWXgnTpqQDsI/PTzqnfw0kGR8PSjoyba2EN/h1vXw/M/jUf8Ao63A8A38/PzpK6rHAyM8MtT7A+dIvCrMkZBz68vfXV1BAHJwy0Ncg59fPzpw4da08A19a6up2ZDrfD7ZVfDv5np603/RtrXwD4nz86WupQkL4C3p4eU7n+l5+VccBbyTl1jqfLzrq6sYW1gbeaMukA7n8a76kkDw8up6etdXUH0Yr3cKknTaahxGCQTC8up/GurqwbI2wiZZjl1P40x8Mo5fM9PWurqZDWyNbY3158zTbtsROs+p8q6uoeRkyM2xP8T5U0fvrq6gZDgaVx+Zrq6gFMVxTbI3pK6sElBjanLdPWurqAUyXvD1plpzrXV1BB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5368" name="Picture 8" descr="http://pictures2.todocoleccion.net/tc/2009/03/24/125751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501008"/>
            <a:ext cx="2758163" cy="280831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27784" y="188640"/>
            <a:ext cx="4737720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La Torre Eiffel</a:t>
            </a:r>
            <a:endParaRPr lang="es-AR" sz="3600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556792"/>
            <a:ext cx="82089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 </a:t>
            </a:r>
            <a:r>
              <a:rPr lang="es-AR" dirty="0" smtClean="0"/>
              <a:t>La dama de hierro fue construida por el ingeniero </a:t>
            </a:r>
            <a:r>
              <a:rPr lang="es-AR" dirty="0" err="1" smtClean="0"/>
              <a:t>Gustave</a:t>
            </a:r>
            <a:r>
              <a:rPr lang="es-AR" dirty="0" smtClean="0"/>
              <a:t> Eiffel </a:t>
            </a:r>
            <a:r>
              <a:rPr lang="es-AR" dirty="0" smtClean="0"/>
              <a:t>con el fin de ser </a:t>
            </a:r>
            <a:r>
              <a:rPr lang="es-AR" dirty="0" smtClean="0"/>
              <a:t>utilizada </a:t>
            </a:r>
            <a:r>
              <a:rPr lang="es-AR" dirty="0" smtClean="0"/>
              <a:t>para pruebas del ejército con antenas de comunicación. Hoy también es un atractivo turístico y emisora de programas de radio y televisivos</a:t>
            </a:r>
            <a:endParaRPr lang="es-AR" dirty="0"/>
          </a:p>
          <a:p>
            <a:endParaRPr lang="es-AR" dirty="0"/>
          </a:p>
        </p:txBody>
      </p:sp>
      <p:pic>
        <p:nvPicPr>
          <p:cNvPr id="5" name="4 Imagen" descr="http://upload.wikimedia.org/wikipedia/commons/thumb/9/97/Construction_tour_eiffel.JPG/223px-Construction_tour_eiffel.JP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5445224"/>
            <a:ext cx="1584176" cy="1210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5 Imagen" descr="http://upload.wikimedia.org/wikipedia/commons/thumb/a/a0/Construction_tour_eiffel2.JPG/225px-Construction_tour_eiffel2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445224"/>
            <a:ext cx="1656184" cy="1210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6 Imagen" descr="http://upload.wikimedia.org/wikipedia/commons/thumb/a/a9/Construction_tour_eiffel3.JPG/225px-Construction_tour_eiffel3.JPG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9" y="5445224"/>
            <a:ext cx="1800200" cy="1210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 descr="http://upload.wikimedia.org/wikipedia/commons/thumb/e/e0/Construction_tour_eiffel4.JPG/225px-Construction_tour_eiffel4.JPG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445224"/>
            <a:ext cx="1800199" cy="1210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 descr="http://upload.wikimedia.org/wikipedia/commons/thumb/b/b2/Construction_tour_eiffel5.JPG/140px-Construction_tour_eiffel5.JPG"/>
          <p:cNvPicPr/>
          <p:nvPr/>
        </p:nvPicPr>
        <p:blipFill>
          <a:blip r:embed="rId6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864096" cy="1200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9 Imagen" descr="http://upload.wikimedia.org/wikipedia/commons/thumb/9/91/Construction_tour_eiffel6.JPG/147px-Construction_tour_eiffel6.JPG"/>
          <p:cNvPicPr/>
          <p:nvPr/>
        </p:nvPicPr>
        <p:blipFill>
          <a:blip r:embed="rId7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445224"/>
            <a:ext cx="1076647" cy="121044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13 CuadroTexto"/>
          <p:cNvSpPr txBox="1"/>
          <p:nvPr/>
        </p:nvSpPr>
        <p:spPr>
          <a:xfrm>
            <a:off x="683568" y="3284984"/>
            <a:ext cx="79928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 </a:t>
            </a:r>
            <a:r>
              <a:rPr lang="es-AR" dirty="0" smtClean="0"/>
              <a:t>Se </a:t>
            </a:r>
            <a:r>
              <a:rPr lang="es-AR" dirty="0" smtClean="0"/>
              <a:t>fabricó con hierro pudelado. Este es un procedimiento por el cual se refina el hierro en los altos hornos para rebajar su contenido de carbono y eliminar el azufre para obtener un metal más puro y de mejores propiedades </a:t>
            </a:r>
            <a:r>
              <a:rPr lang="es-AR" dirty="0" smtClean="0"/>
              <a:t>mecánicas, obteniendo un hierro que ya es forjado. </a:t>
            </a:r>
            <a:r>
              <a:rPr lang="es-AR" dirty="0" smtClean="0"/>
              <a:t>Cada pieza fue estudiada para conseguir un ensamble perfecto en la obra final </a:t>
            </a:r>
            <a:endParaRPr lang="es-A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260648"/>
            <a:ext cx="824440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</a:t>
            </a:r>
            <a:r>
              <a:rPr lang="es-AR" dirty="0" smtClean="0"/>
              <a:t> </a:t>
            </a:r>
            <a:r>
              <a:rPr lang="es-AR" sz="1900" dirty="0" smtClean="0"/>
              <a:t>Tiene una altura de 357,50 m y 124,90 m </a:t>
            </a:r>
            <a:r>
              <a:rPr lang="es-AR" sz="1900" dirty="0" smtClean="0"/>
              <a:t>de ancho</a:t>
            </a:r>
            <a:r>
              <a:rPr lang="es-AR" sz="1900" dirty="0" smtClean="0"/>
              <a:t>. Fue diseñada por Maurice </a:t>
            </a:r>
            <a:r>
              <a:rPr lang="es-AR" sz="1900" dirty="0" err="1" smtClean="0"/>
              <a:t>Koechlin</a:t>
            </a:r>
            <a:r>
              <a:rPr lang="es-AR" sz="1900" dirty="0" smtClean="0"/>
              <a:t> y </a:t>
            </a:r>
            <a:r>
              <a:rPr lang="es-AR" sz="1900" dirty="0" err="1" smtClean="0"/>
              <a:t>Émile</a:t>
            </a:r>
            <a:r>
              <a:rPr lang="es-AR" sz="1900" dirty="0" smtClean="0"/>
              <a:t> </a:t>
            </a:r>
            <a:r>
              <a:rPr lang="es-AR" sz="1900" dirty="0" err="1" smtClean="0"/>
              <a:t>Nouguier</a:t>
            </a:r>
            <a:r>
              <a:rPr lang="es-AR" sz="1900" dirty="0" smtClean="0"/>
              <a:t>. </a:t>
            </a:r>
          </a:p>
        </p:txBody>
      </p:sp>
      <p:sp>
        <p:nvSpPr>
          <p:cNvPr id="1026" name="AutoShape 2" descr="data:image/jpeg;base64,/9j/4AAQSkZJRgABAQAAAQABAAD/2wCEAAkGBxAPDRAQEBQUFBUQFBcUFBcUFBAWFBYVGBcWGBgVFBcYHSgiGBolGxUWITEiJykrLi4uFx8zODMsNygtLisBCgoKDg0OGxAQGiwlHyQsLCwvLCwsLCwtLCwsLCwtLSwsLCwsLCwsLCwsMDQsLCwsLCwsLCwsLCwsLCwsLCwsLP/AABEIATIApQMBIgACEQEDEQH/xAAbAAACAwEBAQAAAAAAAAAAAAAAAQIDBAUGB//EADwQAAEDAwIEBAMHAwMDBQAAAAEAAhEDEiEEMQUiQVETYXGBBjKRI0KhscHR8BRi4TNSknKCsgdTY6Lx/8QAGQEBAQADAQAAAAAAAAAAAAAAAAECAwQF/8QAKBEBAAIBBAECBgMBAAAAAAAAAAECEQMEEiExQVETFCIyYYFxwfAz/9oADAMBAAIRAxEAPwD56mkmvQcYQmhAkiFJIoKyEoVkJQghCIU4RCCEIhThEIIQiFOEQghCFJJUJCaECQmhQRTTQgsTQhVAmhCASTQgihSShFJJSQqgcwjcQkt/GmAV4AAinR2Eb0aZP4klYVI7hZ8kkpJQqhQlCkkilCIThEIiMIhShCiooThCCaaE0QIQmgSE0kAkmhUJEJrZw5jnOcGxMTlocNxvsevQhY6l+FeTKleU4LirT4mf9rfyj9PwWNdzU0KtpLrSAwiA0joQCZc44MHplcSFr0NTnX+GerTjKKE0Lc1EiE01URhEJoQRQpQkoqKE0IJBNAQgaEIRAhNCBITQqEpaalfViCYZP/3aJH4JLRozaXuzhsbkDL2fNHTH5LVrx9Es9KM2w6FCn9m9+QWtMTvMfWFxl2K9VwZVAvANKmYcZIJNOb/MgmI6Xd1yFq2sfTMs9aOM4hFNNC6mkkQmiEQkJoQRShSQiowhNNAIhShEIEhShEIEhOEQgSE01URWzRUi5lQASZYB2+8Td5Y+pCyrVpx9k/cy9vLsHANeSSfLf/ErTr/85bNH74aa9M2VMOjw2AXfPINMm7uMGPOfflLr1clxvLwaPz5l5FIG12cDZ308o5K17T7ZbNx9xITRC6nOScJwnCCMIhShEIIQlCnCUIIwhOEILLUWq21FquEyqhEK21K1QyrhKFZai1BXCIVlqIVFcLWwHwP7S90kDMta0ho8jJ+g9FnhamtApMO5L34gmGxTh/aQQcnZc+5+xu0PvaSHeKQ5lrjSi0DlDTS3nocn81yV2KdOK7BcHNhnPBJktby+hP13XJAWvaeJbNz5hGEAKUJwutyownClCcIIwlCshKFRCEoVkJQoK4Qpwmg0WotVtqLVmwyptStV1qVqi5U2pWq0tStQyrhKFbalaiq4Tq1iA0AwAy4wDNt7wR1u+U8vX2U7VPWUQW0QR8jZbjmcS9zob/cJ38/QHl3X2w36Hdkxc2pSIkMPhObgm6Q2C0dcEAmeWIMSActRuT0ytxqkVw8Q21rSKdoLXcrTytOxGJI327qjVsirUHZ7h+JWraZzLPc4jDPCIU4ThdzlRhOFKE4VEIRCshKFBXCIVkJQgrhCshCDXalarYStWbBVakWq6FEtUFJCUK4hRtQVwlCttShFVwtOva4WggkhjPDAnYsaYdG3MTHeVUQruI0nnUGmBL7g1hA5RsA0n/d26CR125N1PUQ6dt5lp4iXeOS8OuDW24IJtEZ7CR9ZGyxcQYRWqTuXEn3z+q6HGCTWuLXOa+4MBEAFtR7XF07N5QY6/VYtcw3i7cspnG2abdlq2c94/DbuvH7Y4ThThELvcSIClCcKQCIhCIU4RCorhEKyEoUVXCFOEINsIhWWpWrJgrhIhW2pQgpLVG1XFqRaoqqEoVsIhAtPTuexvdwH1KsZTc/VNptIk1QS4uHyh8uA7QOvWIU9FTmq0YG5zgYBP6LNoaTqj7RAsY4l1w5hY6JEyTJw0795C4d3PePw7NtHX7aKsup06hAcw3MDbmRLXbu9jPWSfVVatstpOkG5hyIjFR/+FOkXPo+LaID3NLLgcw0CYxbymT3nZFQXUWOkHncMEGIDBGOmD9Fq20/XH7bdxH0SxwiFMhEL03nownCkApQghCIU4RCCuEQrIShBXCFOEKDoWpWq+1K1ZMFFqRary1ItQUFqiQry1RLVFUwlarbUnYBJ2GUCECnWc5wbFMwSYySBg+l30KyUKvieNDmBrGSLXs5iXNk7jn6Zx18lj1nFtHWo2GrUbLmv5aTz8twidoN3bosz9bpgHhterz25FJ7S0NN0MwdyBnyXma9+V5w9LRpxrGXZ0FY1KdSo8tBaWi0VGEEDxPk6fezPeesK9rg+m/IlpZygjHzAwBsOYeey8+7iNBz3F1eoA9rWQKToaA9j5aI35CP+4rdQ41pGl32tQhwDYNGp3Bn15R/ha6W42hnevKstRagNU6dWnUF1J4e09Yc0z2IcJBUrV60TExmHmTGJxKsNThWWp2qoqhEKy1EIK4ShWQlCCuEKcIQdaxKxaLUrUYM5akWLQWpFqKzFqiWrSWqBagz2pWK8tU6NK5wHc58h1P0UmcQsduBpuGVdPTo0m0mvhrnm6k0g3Fzmg1CMQ2wW7kmembK2lqNpU3eCCXPfkadt1oDLQ5gabASagLj/ALQc7Kep4tXJqvuDYOGeHTLgJnlkThogz5kT0ycQ49qA6kwPDD4FN5b4LH8zwX7x/dmOy8TEzPT2eohfodLWNdjH0Gc0CPBZa2W4PiRE3QLe30U9JReDc6g3kdE+A0EnGIiWj5gHjGAeuOI74n1rLXlzeUgkeDSGx2GN913H8R1Dq2oaHBgp1CG/Z0iCA6QGEjcsPXbeeiTW0eUiYnwlodAdO11N24qVJPeXug+4grTar7i9jHuiSLXQIEtwMf8ATafdK1evoznTj+Hl6vV5U2otV1qLVta1FqVqvtSLUFBalar7UrUVRahXWoUHZtStV1qLUYKLUi1X2pFqDOWqBatJaoFqKzlqlJYxzm/NhrfV2P8AxDvwVhaqNfWc0Ckxsy0uJ2AcYtDj0EEH6rRuLYpj3/0t2hXN8+zztdlrwWhrnVamAGgEFxa1t7u4A9/JFfhh1Wt1lW5oDaopDlJwxjYAhwgQRjyWnhTms1doYD4TXH71oFNvJ8xybg3ykzlafhhpdpvEO9apUqH3cf2C49vXlqduzcWmtOnK1Pw3FN3Mwhoug03RjP8AuUqlc1KtCbebTtN5A2E0qhIOR8pM+a9O+nII7iF54lraDaTmSGVRTJBMhtSm17QYIlt1/uQtm6pETGGG2vNonLocJLrH0nZshzTDRcRyvtA+7Fn/ABK1Wrm6Cq6jVa9wBFSA6LiA0gte4ycdSOvsuy+nBI7LZtL9TVq3Ve4sptRarbU7V1uVntSLVoLVG1BQWpWq8tSsRVFiFfahB17UrVbCULHIqtStV0JEJkwoLVEtV5ak4YnsmTDA3WULgDVp7552T6b7rlcQ4i2pdaGy4kwKtEZGzZnMEzt0XLGko09S6pbXDhVEg0TDXOx32M7+eEMLHPa5/wDUONxbJoQQbRyCDg+XmvM1Naby9PT0YpDRTrNZpNQG2mq6n4TSKtMw0/MdxIBDcnzXV4XVpU9PSYalOWMbd9ozBjPXuuLpvADBTt1B8S677HLiwP5R2IhxjK6dPjTAG8lYwy//AEPmiASN9rhIU0dX4eZNXS54h0P6yj/7lPH/AMjP3XHe9hfWa/w3Mc0lpD6f+ox7nM65NroA8kVeLD7R1+oDSA8RpqPJTcCZabcjAyZ2Wes+k4FtXx3FtQFzvADTDha2YxGBnqrq63xIx/SaWjwnP9h5OIcwhzgZ8akAQRDg4RiLRj+5d2lr6TqbCX02m20g1GZtwHROAQBheXOmomwE6iWPLf8AQPzENhpzg5nzRXpUq3hio7UOi9jfsIMgGRv8wAOFjTUmk5hnfTi8Yl6+m4OALSHA7EEEfUKVqo4SWGgzw2uaxvK0OEGGm3I9QVstXp0tyrEvMvXjaYU2otV1qVqyyxUlqVquLUrUyK2Uido+oH5oU7UIrqWpWrncP49RrOtm1xMAHrO0LrWrRTVreM1llNZjyqhKFbakWrPKYVQomACTsMn0VxauB8Q8ZFEhrWueWnmsdEE4EgZO5HafMAjVravGvXlt0dLnbvwqfr6lR11gDXOLHXdGtPKcO2MmMSlR1Rtc6qGtBkjpdVaJY3c5hhPo3KyM4241qdMNdLiA37QczzuGgCTmc7Y6QtfEnampV8GhUNKk3F5DfEL5DhVpEElzCDbmBvuvLl6zH/X1RaS2MGpBDJD+Ztm/+qZwNsnKG8RqiSBJa25oaGElzy25jebL+aSNtoKvqa6nSnxNQ5xc54tu+W9vyAU4tDSBALsT0VL/AIpkG1tR0AAw2mNxEdZzJymJn0MxHmSdragbDWghrWsbAYQ5jmy4U5dkNtEzEAGJUqmufLxAIJFMnlywXc+/+mJMn5pnCqPxcBuHbTP2TuwB2jfPZWjj1Gq4jx3U3S529ubQwH7zBEzkASAYwrxn2TlHuupawvBBA8Rz5gxzNZZ9qADloJb5x0RS1TyWm1uXFziRlpthrnC7rgCJ3z3Wcf1dNwqU65rUyGAhwa5xpsBuNMza+rUMc0g7b4izinFzQLAGvNzbw01A1xJ+dsZFwJggHE+kTCuxoKlzJItdkubjBcSemN5WiF5/QcccajR4b7Bi41Bs7A5SN5xHQ+69IIIkZBXo7fUzXjPo83c6eLco9VcIhW2pWroy5sKoStVtqi6AJOB5pyMK4QinWY4S1zSJjBG4QnOPdeMvnemrgEETIyT+XYzK9C34orB9jnZG0tGRjr133XmxVGCIA6yROdiDt+qdUnxCcx3MEEWjmGe4XgRMxPU4d2Iny+gaP4kpOYL5B+9GQO3WV2mkEAjIIkHuF8vpE4H07e386rrcO41WoNsaQRmARMZ6Lp0t5aJxftqtpR6PY8Q1bKNMuc4NJw2SN++V5akyGuqXtBdltxa4uHaBHSevn0TfxfxXB1UTIAtEW4Hb1k+6m5grVBSAcwPbfUeHCWsbuZ6HMY6n3VnWjUnLp0qxEYg9JRGma/VVXABwinsXNmQSO7yYaPK6SvN8W46+tLabrGvxHXLjJqPyTgTAgCSpfEPEjVrPZY0NoixjQSAxoBAGB81u49ukKfwr8PnVvL3iGMJuIA+bHK3zgAT0jzVpp57lnfUx4ZxpRqXilp6BLW9ZcXRIIl2ANoBhuDuV1GfBOoeIe5jAdxc4n3ABHbqvfaXQto0wymy1gHQGPUnqfMqcLpitXJOpaPD51W/9PKkctRhPmXj8gVztVwKtpHX1qDXtkEnJbgzmDgHA3EhfVYTFMuwBPf02VmtUi9nxwa92mrNdp5pscBLCbgXDe4EDJO33h3XqmVm6/TeEHMZVi6mHEOALYHKYksPXqJ6xKu+MPhNpa6tRbDmZcwQNure3mPp2PleGs8SmQwBtWn9pTeCQ4Fv3RiHAwWwtF6Zl001OncJfTPhkttDrQHOaHF4OesZjHp5yu78PcRa+aZdnJEuaTvsI9dlyNPUbqafiWSaxDarZAFOuByvb1aH9TMSB6qVKqKZLYscxxukwC71I2k49ytdbce2V4iepextVb3taCSQAN5IXhuNfHFQVPCpAC0EVHTdJjNpjELylTitao7DjnbO5679Suidx7Q4/g+764zX0nPDGuBJnbbHmvBfHHxEX1n6ZktZSMO/veIM4+6FxKmtqNYHNPkQdwZzM+kYXM1BJ5yZunrORvPWVrnVtaMS2V0oicrqvE3uOfbJ9/wAULBKFhwr7Nj2mnpOgSCJyZtBEb7bBQqVAagEGBGd2knpjbfbzCop6una51MSKZ+ZoMkSZHMOx9VRR1QDnPtMHcSRAcBLWx5j8FyRWe5TDqUQRIxv0/UdFa8zgxLc9Y29N1kpV2jDoBJB3d0wCfPbor6VYGo43GI8oxIPpEeqw4yi6IDd/xz7e/wCKmOIuoNqkOMBs25gmeWR/1R+KrdVEDMdcjodjnp+yr1FFtYPZPzwB7GevopXqe1jMS4n9XTaPldced5Jm5xzjtv8ATuvcfCXGh4bKDA1rWsPMJu8SZ5pJEuJnbK8XV4O8VXMbYJBwTty56bea9F8MfD1Rha8VqA6ta58sLs7tiXfQDIXoznjyhcxM4fV6dQu1NOkSLadFjptZJLqb5zHl+K4/HeIabS1HMNSC0NNpBmCAcGM7ys/w5qXiq+lX8FzwBa4lhZYYuNp2wMEgemVs4hrKVSq2H0GBo5QRRI5XGYlpzAAgdlppNqzmG20RaO3MpfEWkNYUzVAnYwYk7fpnzXY0FV7KGoqBwJ+yiWtLeZlMmP8AkVgqamm1zCXU8m9v2dPmbgBglkzkeYhdLinEabaJeG0odaGhtrSHjMktG2wjfBWV72t5Y0pFfCvi1elQo03PcLrW7lrZFrySABnLQPdfIa2spNq1HCGND72NBLhDyL2g4gB2Y7OI6L0vxBUOoFPmDyLi3w52c7DXSDa5sHBJ7g5Xi+PUrejhG8z3gHPSZUrnxJPnMQt1XGXMLn0HEeJyuAxcBMAwP1WEah/hueXEkyZ365B81hukWgdfUk7K1hfaWBriJBOHeUf+TfqO6y4ww8o1mOdUcNyZOOuFfo6dr+YGW5gQqjdIc37wxt/N1JlVxgwZb1z3SfA6wosw0hxJncDIkY3g+wXG1zbTZ0btt1XoqUFlJ0wXF7fvZtIkH/kuPxhrDVLREtGTjP06rXS31DlEJq86KpMFrpwYIM58kLfkepp020yQJAuzygeXRer4XwOiC11UMrU+WWGGk5dLi9uZDogZxK6keZKeO35rz/j/AIZR08y74ScSbq7IcWhw5nEsBB3jGR+KTfhx1IMFJjOWZe0nmkjcO7AD3leoJ/myg5yfMWTDHS0ZEOcGl0NE8wgAHGHDq55/7sLPw3hnhl5qBjgcNmXEAAAAA7QAM747LpeIFEuWM68r25dPgsB8PaC6YLWiQHSHNGdoJHutzNObnOc+QXBzhBgwCIyTgzP+MK5E4T49kwxcHeyhXq20KFrCGsD6VzDcw3YO5OPoPRZTw2kHl1jZIcDynrviV15/nVBeYlZfMWXDkVqYLQSxhIAa0FggAYAHaB2VfENQBSxTYXtcHNkF04aAwNJ2EHHWV2gdvRRn8N/NWNxPsOZqeEvLAGPcyW2kRiHEEz2jdYqvw/Use1tYAvbaSabPliIgbY6iF356hRn+H91j8xceWZ8L1G7PZJAu5Y27dth+KKnAqwvl73B5BNplxAiGkncC1sbbBenu9EB3dX5i+cph861fBtQKpPh1C0E9MwZPTHVbNPp6TGi42vadnCoGuaQBnGCIn6b7L3V/8yoVGtcIIBHmAVn817wPMN1Gnp0mRUY8sqOfzZMPDSSJGTdOF5t/F/D4h/Utax1j8Nc1jmubFpBBEGQTnvBXvzwqgTJpsJ8xP5qFThNA4FNg9GM/ZZV3FY9ByqnHGubSqGhpn3Umsgsom2yRkdHG7J3MBJbH8AoE5BQsvmKGZekLkr52URH/AOogeq4FMk9/57IDcZTAx2UTCBgfzYJHH8wnGEiD1QOfNID3R1QUAN0nuRdj9lB7xMILKgMSoO7jophwIVdkIuDJ6jdRulOoIVZZ1QwlCCO2PySLo3CYHUIIkJBSLlBx2x+QRElFzke30SuwqGPQ/T9kKFx/hSQbuu6kCQP8lQDiJ2/BOD/PVFJzjKYCV/4KEgd/dBYR5KLikc9RhIOPQ46IGdv2QR6Jsn67fz2ULoxOeiLgz6pCJSnMFRuH7K4TC2emPbool0BRdVG2/pKXij+SincUg/tn8lB9QRn3gSotcI/dEWGTsIUA9zf4So3lKVEWmoe8+6QJM/kqY8knPMjoD+KuFWu8iZ9lAycGfXP6Iv6ZRcf5KBls9YQoeJ3/AACEHQeMH0VXUfzsmhAu/qkDk+/6oQgkN/f9lXVP8+qEJCpg5b6qGo/ZCE9VUucZ9/3Ug45z/MIQsmK6q0CYAVdT9vySQpIgd/dQB29kIQOnv7fqVYzYfzuhCkogTn2/RNnyn3/JCEhR1d6fuqKhN/t+yaFUXAJoQsGc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28" name="AutoShape 4" descr="data:image/jpeg;base64,/9j/4AAQSkZJRgABAQAAAQABAAD/2wCEAAkGBxAPDRAQEBQUFBUQFBcUFBcUFBAWFBYVGBcWGBgVFBcYHSgiGBolGxUWITEiJykrLi4uFx8zODMsNygtLisBCgoKDg0OGxAQGiwlHyQsLCwvLCwsLCwtLCwsLCwtLSwsLCwsLCwsLCwsMDQsLCwsLCwsLCwsLCwsLCwsLCwsLP/AABEIATIApQMBIgACEQEDEQH/xAAbAAACAwEBAQAAAAAAAAAAAAAAAQIDBAUGB//EADwQAAEDAwIEBAMHAwMDBQAAAAEAAhEDEiEEMQUiQVETYXGBBjKRI0KhscHR8BRi4TNSknKCsgdTY6Lx/8QAGQEBAQADAQAAAAAAAAAAAAAAAAECAwQF/8QAKBEBAAIBBAECBgMBAAAAAAAAAAECEQMEEiExQVETFCIyYYFxwfAz/9oADAMBAAIRAxEAPwD56mkmvQcYQmhAkiFJIoKyEoVkJQghCIU4RCCEIhThEIIQiFOEQghCFJJUJCaECQmhQRTTQgsTQhVAmhCASTQgihSShFJJSQqgcwjcQkt/GmAV4AAinR2Eb0aZP4klYVI7hZ8kkpJQqhQlCkkilCIThEIiMIhShCiooThCCaaE0QIQmgSE0kAkmhUJEJrZw5jnOcGxMTlocNxvsevQhY6l+FeTKleU4LirT4mf9rfyj9PwWNdzU0KtpLrSAwiA0joQCZc44MHplcSFr0NTnX+GerTjKKE0Lc1EiE01URhEJoQRQpQkoqKE0IJBNAQgaEIRAhNCBITQqEpaalfViCYZP/3aJH4JLRozaXuzhsbkDL2fNHTH5LVrx9Es9KM2w6FCn9m9+QWtMTvMfWFxl2K9VwZVAvANKmYcZIJNOb/MgmI6Xd1yFq2sfTMs9aOM4hFNNC6mkkQmiEQkJoQRShSQiowhNNAIhShEIEhShEIEhOEQgSE01URWzRUi5lQASZYB2+8Td5Y+pCyrVpx9k/cy9vLsHANeSSfLf/ErTr/85bNH74aa9M2VMOjw2AXfPINMm7uMGPOfflLr1clxvLwaPz5l5FIG12cDZ308o5K17T7ZbNx9xITRC6nOScJwnCCMIhShEIIQlCnCUIIwhOEILLUWq21FquEyqhEK21K1QyrhKFZai1BXCIVlqIVFcLWwHwP7S90kDMta0ho8jJ+g9FnhamtApMO5L34gmGxTh/aQQcnZc+5+xu0PvaSHeKQ5lrjSi0DlDTS3nocn81yV2KdOK7BcHNhnPBJktby+hP13XJAWvaeJbNz5hGEAKUJwutyownClCcIIwlCshKFRCEoVkJQoK4Qpwmg0WotVtqLVmwyptStV1qVqi5U2pWq0tStQyrhKFbalaiq4Tq1iA0AwAy4wDNt7wR1u+U8vX2U7VPWUQW0QR8jZbjmcS9zob/cJ38/QHl3X2w36Hdkxc2pSIkMPhObgm6Q2C0dcEAmeWIMSActRuT0ytxqkVw8Q21rSKdoLXcrTytOxGJI327qjVsirUHZ7h+JWraZzLPc4jDPCIU4ThdzlRhOFKE4VEIRCshKFBXCIVkJQgrhCshCDXalarYStWbBVakWq6FEtUFJCUK4hRtQVwlCttShFVwtOva4WggkhjPDAnYsaYdG3MTHeVUQruI0nnUGmBL7g1hA5RsA0n/d26CR125N1PUQ6dt5lp4iXeOS8OuDW24IJtEZ7CR9ZGyxcQYRWqTuXEn3z+q6HGCTWuLXOa+4MBEAFtR7XF07N5QY6/VYtcw3i7cspnG2abdlq2c94/DbuvH7Y4ThThELvcSIClCcKQCIhCIU4RCorhEKyEoUVXCFOEINsIhWWpWrJgrhIhW2pQgpLVG1XFqRaoqqEoVsIhAtPTuexvdwH1KsZTc/VNptIk1QS4uHyh8uA7QOvWIU9FTmq0YG5zgYBP6LNoaTqj7RAsY4l1w5hY6JEyTJw0795C4d3PePw7NtHX7aKsup06hAcw3MDbmRLXbu9jPWSfVVatstpOkG5hyIjFR/+FOkXPo+LaID3NLLgcw0CYxbymT3nZFQXUWOkHncMEGIDBGOmD9Fq20/XH7bdxH0SxwiFMhEL03nownCkApQghCIU4RCCuEQrIShBXCFOEKDoWpWq+1K1ZMFFqRary1ItQUFqiQry1RLVFUwlarbUnYBJ2GUCECnWc5wbFMwSYySBg+l30KyUKvieNDmBrGSLXs5iXNk7jn6Zx18lj1nFtHWo2GrUbLmv5aTz8twidoN3bosz9bpgHhterz25FJ7S0NN0MwdyBnyXma9+V5w9LRpxrGXZ0FY1KdSo8tBaWi0VGEEDxPk6fezPeesK9rg+m/IlpZygjHzAwBsOYeey8+7iNBz3F1eoA9rWQKToaA9j5aI35CP+4rdQ41pGl32tQhwDYNGp3Bn15R/ha6W42hnevKstRagNU6dWnUF1J4e09Yc0z2IcJBUrV60TExmHmTGJxKsNThWWp2qoqhEKy1EIK4ShWQlCCuEKcIQdaxKxaLUrUYM5akWLQWpFqKzFqiWrSWqBagz2pWK8tU6NK5wHc58h1P0UmcQsduBpuGVdPTo0m0mvhrnm6k0g3Fzmg1CMQ2wW7kmembK2lqNpU3eCCXPfkadt1oDLQ5gabASagLj/ALQc7Kep4tXJqvuDYOGeHTLgJnlkThogz5kT0ycQ49qA6kwPDD4FN5b4LH8zwX7x/dmOy8TEzPT2eohfodLWNdjH0Gc0CPBZa2W4PiRE3QLe30U9JReDc6g3kdE+A0EnGIiWj5gHjGAeuOI74n1rLXlzeUgkeDSGx2GN913H8R1Dq2oaHBgp1CG/Z0iCA6QGEjcsPXbeeiTW0eUiYnwlodAdO11N24qVJPeXug+4grTar7i9jHuiSLXQIEtwMf8ATafdK1evoznTj+Hl6vV5U2otV1qLVta1FqVqvtSLUFBalar7UrUVRahXWoUHZtStV1qLUYKLUi1X2pFqDOWqBatJaoFqKzlqlJYxzm/NhrfV2P8AxDvwVhaqNfWc0Ckxsy0uJ2AcYtDj0EEH6rRuLYpj3/0t2hXN8+zztdlrwWhrnVamAGgEFxa1t7u4A9/JFfhh1Wt1lW5oDaopDlJwxjYAhwgQRjyWnhTms1doYD4TXH71oFNvJ8xybg3ykzlafhhpdpvEO9apUqH3cf2C49vXlqduzcWmtOnK1Pw3FN3Mwhoug03RjP8AuUqlc1KtCbebTtN5A2E0qhIOR8pM+a9O+nII7iF54lraDaTmSGVRTJBMhtSm17QYIlt1/uQtm6pETGGG2vNonLocJLrH0nZshzTDRcRyvtA+7Fn/ABK1Wrm6Cq6jVa9wBFSA6LiA0gte4ycdSOvsuy+nBI7LZtL9TVq3Ve4sptRarbU7V1uVntSLVoLVG1BQWpWq8tSsRVFiFfahB17UrVbCULHIqtStV0JEJkwoLVEtV5ak4YnsmTDA3WULgDVp7552T6b7rlcQ4i2pdaGy4kwKtEZGzZnMEzt0XLGko09S6pbXDhVEg0TDXOx32M7+eEMLHPa5/wDUONxbJoQQbRyCDg+XmvM1Naby9PT0YpDRTrNZpNQG2mq6n4TSKtMw0/MdxIBDcnzXV4XVpU9PSYalOWMbd9ozBjPXuuLpvADBTt1B8S677HLiwP5R2IhxjK6dPjTAG8lYwy//AEPmiASN9rhIU0dX4eZNXS54h0P6yj/7lPH/AMjP3XHe9hfWa/w3Mc0lpD6f+ox7nM65NroA8kVeLD7R1+oDSA8RpqPJTcCZabcjAyZ2Wes+k4FtXx3FtQFzvADTDha2YxGBnqrq63xIx/SaWjwnP9h5OIcwhzgZ8akAQRDg4RiLRj+5d2lr6TqbCX02m20g1GZtwHROAQBheXOmomwE6iWPLf8AQPzENhpzg5nzRXpUq3hio7UOi9jfsIMgGRv8wAOFjTUmk5hnfTi8Yl6+m4OALSHA7EEEfUKVqo4SWGgzw2uaxvK0OEGGm3I9QVstXp0tyrEvMvXjaYU2otV1qVqyyxUlqVquLUrUyK2Uido+oH5oU7UIrqWpWrncP49RrOtm1xMAHrO0LrWrRTVreM1llNZjyqhKFbakWrPKYVQomACTsMn0VxauB8Q8ZFEhrWueWnmsdEE4EgZO5HafMAjVravGvXlt0dLnbvwqfr6lR11gDXOLHXdGtPKcO2MmMSlR1Rtc6qGtBkjpdVaJY3c5hhPo3KyM4241qdMNdLiA37QczzuGgCTmc7Y6QtfEnampV8GhUNKk3F5DfEL5DhVpEElzCDbmBvuvLl6zH/X1RaS2MGpBDJD+Ztm/+qZwNsnKG8RqiSBJa25oaGElzy25jebL+aSNtoKvqa6nSnxNQ5xc54tu+W9vyAU4tDSBALsT0VL/AIpkG1tR0AAw2mNxEdZzJymJn0MxHmSdragbDWghrWsbAYQ5jmy4U5dkNtEzEAGJUqmufLxAIJFMnlywXc+/+mJMn5pnCqPxcBuHbTP2TuwB2jfPZWjj1Gq4jx3U3S529ubQwH7zBEzkASAYwrxn2TlHuupawvBBA8Rz5gxzNZZ9qADloJb5x0RS1TyWm1uXFziRlpthrnC7rgCJ3z3Wcf1dNwqU65rUyGAhwa5xpsBuNMza+rUMc0g7b4izinFzQLAGvNzbw01A1xJ+dsZFwJggHE+kTCuxoKlzJItdkubjBcSemN5WiF5/QcccajR4b7Bi41Bs7A5SN5xHQ+69IIIkZBXo7fUzXjPo83c6eLco9VcIhW2pWroy5sKoStVtqi6AJOB5pyMK4QinWY4S1zSJjBG4QnOPdeMvnemrgEETIyT+XYzK9C34orB9jnZG0tGRjr133XmxVGCIA6yROdiDt+qdUnxCcx3MEEWjmGe4XgRMxPU4d2Iny+gaP4kpOYL5B+9GQO3WV2mkEAjIIkHuF8vpE4H07e386rrcO41WoNsaQRmARMZ6Lp0t5aJxftqtpR6PY8Q1bKNMuc4NJw2SN++V5akyGuqXtBdltxa4uHaBHSevn0TfxfxXB1UTIAtEW4Hb1k+6m5grVBSAcwPbfUeHCWsbuZ6HMY6n3VnWjUnLp0qxEYg9JRGma/VVXABwinsXNmQSO7yYaPK6SvN8W46+tLabrGvxHXLjJqPyTgTAgCSpfEPEjVrPZY0NoixjQSAxoBAGB81u49ukKfwr8PnVvL3iGMJuIA+bHK3zgAT0jzVpp57lnfUx4ZxpRqXilp6BLW9ZcXRIIl2ANoBhuDuV1GfBOoeIe5jAdxc4n3ABHbqvfaXQto0wymy1gHQGPUnqfMqcLpitXJOpaPD51W/9PKkctRhPmXj8gVztVwKtpHX1qDXtkEnJbgzmDgHA3EhfVYTFMuwBPf02VmtUi9nxwa92mrNdp5pscBLCbgXDe4EDJO33h3XqmVm6/TeEHMZVi6mHEOALYHKYksPXqJ6xKu+MPhNpa6tRbDmZcwQNure3mPp2PleGs8SmQwBtWn9pTeCQ4Fv3RiHAwWwtF6Zl001OncJfTPhkttDrQHOaHF4OesZjHp5yu78PcRa+aZdnJEuaTvsI9dlyNPUbqafiWSaxDarZAFOuByvb1aH9TMSB6qVKqKZLYscxxukwC71I2k49ytdbce2V4iepextVb3taCSQAN5IXhuNfHFQVPCpAC0EVHTdJjNpjELylTitao7DjnbO5679Suidx7Q4/g+764zX0nPDGuBJnbbHmvBfHHxEX1n6ZktZSMO/veIM4+6FxKmtqNYHNPkQdwZzM+kYXM1BJ5yZunrORvPWVrnVtaMS2V0oicrqvE3uOfbJ9/wAULBKFhwr7Nj2mnpOgSCJyZtBEb7bBQqVAagEGBGd2knpjbfbzCop6una51MSKZ+ZoMkSZHMOx9VRR1QDnPtMHcSRAcBLWx5j8FyRWe5TDqUQRIxv0/UdFa8zgxLc9Y29N1kpV2jDoBJB3d0wCfPbor6VYGo43GI8oxIPpEeqw4yi6IDd/xz7e/wCKmOIuoNqkOMBs25gmeWR/1R+KrdVEDMdcjodjnp+yr1FFtYPZPzwB7GevopXqe1jMS4n9XTaPldced5Jm5xzjtv8ATuvcfCXGh4bKDA1rWsPMJu8SZ5pJEuJnbK8XV4O8VXMbYJBwTty56bea9F8MfD1Rha8VqA6ta58sLs7tiXfQDIXoznjyhcxM4fV6dQu1NOkSLadFjptZJLqb5zHl+K4/HeIabS1HMNSC0NNpBmCAcGM7ys/w5qXiq+lX8FzwBa4lhZYYuNp2wMEgemVs4hrKVSq2H0GBo5QRRI5XGYlpzAAgdlppNqzmG20RaO3MpfEWkNYUzVAnYwYk7fpnzXY0FV7KGoqBwJ+yiWtLeZlMmP8AkVgqamm1zCXU8m9v2dPmbgBglkzkeYhdLinEabaJeG0odaGhtrSHjMktG2wjfBWV72t5Y0pFfCvi1elQo03PcLrW7lrZFrySABnLQPdfIa2spNq1HCGND72NBLhDyL2g4gB2Y7OI6L0vxBUOoFPmDyLi3w52c7DXSDa5sHBJ7g5Xi+PUrejhG8z3gHPSZUrnxJPnMQt1XGXMLn0HEeJyuAxcBMAwP1WEah/hueXEkyZ365B81hukWgdfUk7K1hfaWBriJBOHeUf+TfqO6y4ww8o1mOdUcNyZOOuFfo6dr+YGW5gQqjdIc37wxt/N1JlVxgwZb1z3SfA6wosw0hxJncDIkY3g+wXG1zbTZ0btt1XoqUFlJ0wXF7fvZtIkH/kuPxhrDVLREtGTjP06rXS31DlEJq86KpMFrpwYIM58kLfkepp020yQJAuzygeXRer4XwOiC11UMrU+WWGGk5dLi9uZDogZxK6keZKeO35rz/j/AIZR08y74ScSbq7IcWhw5nEsBB3jGR+KTfhx1IMFJjOWZe0nmkjcO7AD3leoJ/myg5yfMWTDHS0ZEOcGl0NE8wgAHGHDq55/7sLPw3hnhl5qBjgcNmXEAAAAA7QAM747LpeIFEuWM68r25dPgsB8PaC6YLWiQHSHNGdoJHutzNObnOc+QXBzhBgwCIyTgzP+MK5E4T49kwxcHeyhXq20KFrCGsD6VzDcw3YO5OPoPRZTw2kHl1jZIcDynrviV15/nVBeYlZfMWXDkVqYLQSxhIAa0FggAYAHaB2VfENQBSxTYXtcHNkF04aAwNJ2EHHWV2gdvRRn8N/NWNxPsOZqeEvLAGPcyW2kRiHEEz2jdYqvw/Use1tYAvbaSabPliIgbY6iF356hRn+H91j8xceWZ8L1G7PZJAu5Y27dth+KKnAqwvl73B5BNplxAiGkncC1sbbBenu9EB3dX5i+cph861fBtQKpPh1C0E9MwZPTHVbNPp6TGi42vadnCoGuaQBnGCIn6b7L3V/8yoVGtcIIBHmAVn817wPMN1Gnp0mRUY8sqOfzZMPDSSJGTdOF5t/F/D4h/Utax1j8Nc1jmubFpBBEGQTnvBXvzwqgTJpsJ8xP5qFThNA4FNg9GM/ZZV3FY9ByqnHGubSqGhpn3Umsgsom2yRkdHG7J3MBJbH8AoE5BQsvmKGZekLkr52URH/AOogeq4FMk9/57IDcZTAx2UTCBgfzYJHH8wnGEiD1QOfNID3R1QUAN0nuRdj9lB7xMILKgMSoO7jophwIVdkIuDJ6jdRulOoIVZZ1QwlCCO2PySLo3CYHUIIkJBSLlBx2x+QRElFzke30SuwqGPQ/T9kKFx/hSQbuu6kCQP8lQDiJ2/BOD/PVFJzjKYCV/4KEgd/dBYR5KLikc9RhIOPQ46IGdv2QR6Jsn67fz2ULoxOeiLgz6pCJSnMFRuH7K4TC2emPbool0BRdVG2/pKXij+SincUg/tn8lB9QRn3gSotcI/dEWGTsIUA9zf4So3lKVEWmoe8+6QJM/kqY8knPMjoD+KuFWu8iZ9lAycGfXP6Iv6ZRcf5KBls9YQoeJ3/AACEHQeMH0VXUfzsmhAu/qkDk+/6oQgkN/f9lXVP8+qEJCpg5b6qGo/ZCE9VUucZ9/3Ug45z/MIQsmK6q0CYAVdT9vySQpIgd/dQB29kIQOnv7fqVYzYfzuhCkogTn2/RNnyn3/JCEhR1d6fuqKhN/t+yaFUXAJoQsGc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1030" name="AutoShape 6" descr="https://encrypted-tbn2.gstatic.com/images?q=tbn:ANd9GcR2Vjl6CskH1xfOBxHXcqDrH935Wii7ulUPQT7pQn1Bddrqri2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032" name="Picture 8" descr="http://data2.whicdn.com/images/55959019/original.jpg"/>
          <p:cNvPicPr>
            <a:picLocks noChangeAspect="1" noChangeArrowheads="1"/>
          </p:cNvPicPr>
          <p:nvPr/>
        </p:nvPicPr>
        <p:blipFill>
          <a:blip r:embed="rId2" cstate="print"/>
          <a:srcRect l="21858" t="2295" r="18530" b="4762"/>
          <a:stretch>
            <a:fillRect/>
          </a:stretch>
        </p:blipFill>
        <p:spPr bwMode="auto">
          <a:xfrm>
            <a:off x="611560" y="1340768"/>
            <a:ext cx="2730081" cy="532859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9 CuadroTexto"/>
          <p:cNvSpPr txBox="1"/>
          <p:nvPr/>
        </p:nvSpPr>
        <p:spPr>
          <a:xfrm>
            <a:off x="4067944" y="5805264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17A17"/>
                </a:solidFill>
              </a:rPr>
              <a:t>Base:</a:t>
            </a:r>
            <a:r>
              <a:rPr lang="es-AR" dirty="0" smtClean="0"/>
              <a:t> Cuatro pilares que forman un cuadrado de 125 m y que sostienen toda la estructura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923928" y="501317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17A17"/>
                </a:solidFill>
              </a:rPr>
              <a:t>Primer nivel</a:t>
            </a:r>
            <a:r>
              <a:rPr lang="es-AR" dirty="0" smtClean="0"/>
              <a:t>: galería circular con vista de 360º de París y el restaurante Altitud 65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923928" y="3861048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17A17"/>
                </a:solidFill>
              </a:rPr>
              <a:t>Segundo nivel: </a:t>
            </a:r>
            <a:r>
              <a:rPr lang="es-AR" dirty="0" smtClean="0"/>
              <a:t>Mejor vista de París y el restaurante Le Jules-</a:t>
            </a:r>
            <a:r>
              <a:rPr lang="es-AR" dirty="0" err="1" smtClean="0"/>
              <a:t>Verne</a:t>
            </a:r>
            <a:endParaRPr lang="es-AR" dirty="0" smtClean="0"/>
          </a:p>
          <a:p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4283968" y="1700808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17A17"/>
                </a:solidFill>
              </a:rPr>
              <a:t>Tercer nivel: </a:t>
            </a:r>
            <a:r>
              <a:rPr lang="es-AR" dirty="0" smtClean="0"/>
              <a:t>Oficina y antena de transmisión de canales televisivos y de radio  </a:t>
            </a:r>
          </a:p>
          <a:p>
            <a:endParaRPr lang="es-AR" dirty="0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2987824" y="602128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2123728" y="1916832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267744" y="4149080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2555776" y="522920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1760" y="116632"/>
            <a:ext cx="5601816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El Acero y sus tipos</a:t>
            </a:r>
            <a:endParaRPr lang="es-AR" sz="3600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1340768"/>
            <a:ext cx="7488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 </a:t>
            </a:r>
            <a:r>
              <a:rPr lang="es-AR" dirty="0" smtClean="0"/>
              <a:t>El </a:t>
            </a:r>
            <a:r>
              <a:rPr lang="es-AR" dirty="0" smtClean="0"/>
              <a:t>acero es una aleación de hierro y carbono. Este no metal influye en los aceros aumentando su resistencia mecánica.</a:t>
            </a:r>
          </a:p>
          <a:p>
            <a:endParaRPr lang="es-AR" dirty="0"/>
          </a:p>
          <a:p>
            <a:r>
              <a:rPr lang="es-AR" sz="2400" b="1" dirty="0" smtClean="0">
                <a:solidFill>
                  <a:srgbClr val="F17A17"/>
                </a:solidFill>
              </a:rPr>
              <a:t>* </a:t>
            </a:r>
            <a:r>
              <a:rPr lang="es-AR" dirty="0" smtClean="0"/>
              <a:t>Los aceros pueden </a:t>
            </a:r>
            <a:r>
              <a:rPr lang="es-AR" dirty="0" smtClean="0"/>
              <a:t>clasificarse según el contenido de carbono que posean: </a:t>
            </a:r>
            <a:endParaRPr lang="es-AR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899592" y="2852936"/>
          <a:ext cx="7200801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7"/>
                <a:gridCol w="2400267"/>
                <a:gridCol w="2400267"/>
              </a:tblGrid>
              <a:tr h="473328">
                <a:tc>
                  <a:txBody>
                    <a:bodyPr/>
                    <a:lstStyle/>
                    <a:p>
                      <a:r>
                        <a:rPr lang="es-AR" dirty="0" smtClean="0"/>
                        <a:t>Tipo de acero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Características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Aplicaciones</a:t>
                      </a:r>
                      <a:endParaRPr lang="es-AR" dirty="0"/>
                    </a:p>
                  </a:txBody>
                  <a:tcPr/>
                </a:tc>
              </a:tr>
              <a:tr h="1502649">
                <a:tc>
                  <a:txBody>
                    <a:bodyPr/>
                    <a:lstStyle/>
                    <a:p>
                      <a:pPr algn="l"/>
                      <a:r>
                        <a:rPr lang="es-AR" sz="1600" dirty="0" smtClean="0"/>
                        <a:t>Acero de bajo carbono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Es apto para deformar, cortar, soldar y maquinar. Se lo trabaja con facilidad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Se utiliza</a:t>
                      </a:r>
                      <a:r>
                        <a:rPr lang="es-AR" sz="1400" baseline="0" dirty="0" smtClean="0"/>
                        <a:t> en puertas y ventanas, también para fabricar varillas para refuerzo de concreto, en estructuras de edificios y puentes, carrocerías de autos y corazas de barcos</a:t>
                      </a:r>
                      <a:endParaRPr lang="es-AR" sz="1400" dirty="0"/>
                    </a:p>
                  </a:txBody>
                  <a:tcPr/>
                </a:tc>
              </a:tr>
              <a:tr h="650826"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Acero de medio carbono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Posee mayor resistencia y una buena </a:t>
                      </a:r>
                      <a:r>
                        <a:rPr lang="es-AR" sz="1600" dirty="0" err="1" smtClean="0"/>
                        <a:t>ductibilidad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Se lo emplea para hacer piezas para maquinarias </a:t>
                      </a:r>
                      <a:endParaRPr lang="es-AR" sz="1400" dirty="0"/>
                    </a:p>
                  </a:txBody>
                  <a:tcPr/>
                </a:tc>
              </a:tr>
              <a:tr h="901589"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Acero de alto carbono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Tiene una muy alta resistencia pero es muy frágil y difícil de soldar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Se lo usa para fabricar herramientas y confeccionar rieles de ferrocarril</a:t>
                      </a:r>
                      <a:endParaRPr lang="es-A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827584" y="62068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17A17"/>
                </a:solidFill>
              </a:rPr>
              <a:t>*</a:t>
            </a:r>
            <a:r>
              <a:rPr lang="es-AR" dirty="0" smtClean="0"/>
              <a:t> También se clasifican según con qué elementos fueron aleados:</a:t>
            </a:r>
            <a:endParaRPr lang="es-AR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971600" y="1340768"/>
          <a:ext cx="7056784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515"/>
                <a:gridCol w="2025558"/>
                <a:gridCol w="3397711"/>
              </a:tblGrid>
              <a:tr h="370840"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Tipo de acero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Material con el que fue aleado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Aplicaciones</a:t>
                      </a:r>
                      <a:endParaRPr lang="es-A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Aceros al carbono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Carbono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máquinas, carrocerías de automóvil,  estructuras de construcción de acero, cascos de buques, somieres y horquillas</a:t>
                      </a:r>
                      <a:endParaRPr lang="es-A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Aceros aleados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Depende de la propiedad que se quiera lograr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b="1" dirty="0" smtClean="0">
                          <a:solidFill>
                            <a:srgbClr val="F17A17"/>
                          </a:solidFill>
                        </a:rPr>
                        <a:t>Estructurales:</a:t>
                      </a:r>
                      <a:r>
                        <a:rPr lang="es-AR" sz="1400" dirty="0" smtClean="0"/>
                        <a:t> </a:t>
                      </a:r>
                      <a:r>
                        <a:rPr kumimoji="0" lang="es-A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partes de máquinas, estructuras de edificios, construcción de chasis de automóviles, puentes, barcos </a:t>
                      </a:r>
                    </a:p>
                    <a:p>
                      <a:r>
                        <a:rPr kumimoji="0" lang="es-AR" sz="1400" b="1" kern="1200" dirty="0" smtClean="0">
                          <a:solidFill>
                            <a:srgbClr val="F17A17"/>
                          </a:solidFill>
                          <a:latin typeface="+mn-lt"/>
                          <a:ea typeface="+mn-ea"/>
                          <a:cs typeface="+mn-cs"/>
                        </a:rPr>
                        <a:t>Para Herramientas:</a:t>
                      </a:r>
                      <a:r>
                        <a:rPr kumimoji="0" lang="es-AR" sz="1400" b="1" kern="1200" baseline="0" dirty="0" smtClean="0">
                          <a:solidFill>
                            <a:srgbClr val="F17A17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A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 su alta calidad se utiliza para</a:t>
                      </a:r>
                      <a:r>
                        <a:rPr kumimoji="0" lang="es-A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taladros, escariadores, fresas, terrajas y machos de roscar.</a:t>
                      </a:r>
                      <a:endParaRPr lang="es-A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Aceros de baja aleación ultrarresistentes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 smtClean="0"/>
                        <a:t>Depende de la propiedad que se quiera lograr pero reciben un tratamiento para obtener mayor resistencia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vagones de trenes mercantiles, edificios </a:t>
                      </a:r>
                      <a:endParaRPr lang="es-A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Aceros inoxidables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Cromo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fines decorativos, tuberías, tanques de refinerías de petróleo o plantas químicas, fuselajes de los aviones o para cápsulas espaciales,</a:t>
                      </a:r>
                      <a:r>
                        <a:rPr kumimoji="0" lang="es-A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</a:t>
                      </a:r>
                      <a:r>
                        <a:rPr kumimoji="0" lang="es-A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nstrumentos y equipos quirúrgicos, fijar o sustituir huesos rotos, utensilios de cocina.</a:t>
                      </a:r>
                      <a:endParaRPr lang="es-AR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3768" y="188640"/>
            <a:ext cx="5529808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El Acero inoxidable</a:t>
            </a:r>
            <a:endParaRPr lang="es-AR" sz="3600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1700808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El acero inoxidable es aquel que contienen cromo, el cual lo mantiene brillante </a:t>
            </a:r>
            <a:r>
              <a:rPr lang="es-AR" dirty="0"/>
              <a:t>y </a:t>
            </a:r>
            <a:r>
              <a:rPr lang="es-AR" dirty="0" smtClean="0"/>
              <a:t>resistente </a:t>
            </a:r>
            <a:r>
              <a:rPr lang="es-AR" dirty="0"/>
              <a:t>a la herrumbre y oxidación a pesar de la acción de la humedad o de ácidos y gases </a:t>
            </a:r>
            <a:r>
              <a:rPr lang="es-AR" dirty="0" smtClean="0"/>
              <a:t>corrosivos. Éste puede clasificarse en:</a:t>
            </a:r>
            <a:endParaRPr lang="es-AR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755576" y="3068960"/>
          <a:ext cx="7416825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2232248"/>
                <a:gridCol w="3600401"/>
              </a:tblGrid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Tipos de acero inoxidable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   Características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Usos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err="1" smtClean="0"/>
                        <a:t>Austenítico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Resistente a la corrosión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Fabricación de equipos de industria química,</a:t>
                      </a:r>
                      <a:r>
                        <a:rPr lang="es-AR" sz="1400" baseline="0" dirty="0" smtClean="0"/>
                        <a:t> petroquímica, alimenticia y farmacéutica, construcción civil, vajillas y utensilios domésticos</a:t>
                      </a:r>
                      <a:endParaRPr lang="es-A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err="1" smtClean="0"/>
                        <a:t>Ferrítico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Resistente a la corrosión y es más barato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Fabricación de electrodomésticos, mostradores frigoríficos,</a:t>
                      </a:r>
                      <a:r>
                        <a:rPr lang="es-AR" sz="1400" baseline="0" dirty="0" smtClean="0"/>
                        <a:t> monedas, cubiertos y utilizado en la industria automovilística</a:t>
                      </a:r>
                      <a:endParaRPr lang="es-A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err="1" smtClean="0"/>
                        <a:t>Martensítico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Su dureza es muy buena y elevada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Fabricación de instrumentos quirúrgicos,</a:t>
                      </a:r>
                      <a:r>
                        <a:rPr lang="es-AR" sz="1400" baseline="0" dirty="0" smtClean="0"/>
                        <a:t> cuchillería, cuchillos de corte y discos de freno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609928" cy="1143000"/>
          </a:xfrm>
        </p:spPr>
        <p:txBody>
          <a:bodyPr>
            <a:normAutofit/>
          </a:bodyPr>
          <a:lstStyle/>
          <a:p>
            <a:r>
              <a:rPr lang="es-AR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Superlaciones de hierro</a:t>
            </a:r>
            <a:endParaRPr lang="es-AR" sz="3600" dirty="0">
              <a:solidFill>
                <a:schemeClr val="accent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1844824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Una </a:t>
            </a:r>
            <a:r>
              <a:rPr lang="es-AR" dirty="0" smtClean="0"/>
              <a:t>superlación </a:t>
            </a:r>
            <a:r>
              <a:rPr lang="es-AR" dirty="0"/>
              <a:t>es una aleación de hierro y níquel o cobalto que presenta una excelente resistencia mecánica, a las altas temperaturas, la corrosión y a la oxidación.</a:t>
            </a:r>
          </a:p>
          <a:p>
            <a:r>
              <a:rPr lang="es-AR" dirty="0"/>
              <a:t>Se las utiliza en la industria </a:t>
            </a:r>
            <a:r>
              <a:rPr lang="es-AR" dirty="0" smtClean="0"/>
              <a:t>aeroespacial, </a:t>
            </a:r>
            <a:r>
              <a:rPr lang="es-AR" dirty="0"/>
              <a:t>en las turbinas de acciones</a:t>
            </a:r>
          </a:p>
          <a:p>
            <a:endParaRPr lang="es-AR" dirty="0"/>
          </a:p>
        </p:txBody>
      </p:sp>
      <p:sp>
        <p:nvSpPr>
          <p:cNvPr id="2050" name="AutoShape 2" descr="data:image/jpeg;base64,/9j/4AAQSkZJRgABAQAAAQABAAD/2wCEAAkGBhQSERQUEhQVFBUWGBgYGBgYGBoYFxwZGhcVFxwYHB0XHCYeFxwjHBQXHy8gIycpLCwsFR4xNTAqNSYrLCkBCQoKDgwOGg8PGiolHyQsLCwsLCwsLCwsLCwsLCwsLCksLCwsLCwpKSwsLCwsLCwsLCwpLCksLCwpLCwsLCwsLP/AABEIAMABBwMBIgACEQEDEQH/xAAbAAACAgMBAAAAAAAAAAAAAAAEBQMGAAECB//EAEMQAAECBAQCBwUECAYCAwAAAAECEQADBCEFEjFBUWEGEyJxgZGhMrHB0fAUQlJiI1NygpKy4fEHFSQzosJz0kNjs//EABoBAAIDAQEAAAAAAAAAAAAAAAIDAAEEBQb/xAAvEQACAgICAQMCBAUFAAAAAAAAAQIRAyESMQQTIkFRcQUUYZEjM0KBsTKhwdHh/9oADAMBAAIRAxEAPwDtEwRrMHgcGNgx4HidAJE+8dJnX1gXKY6YxKIETZ1wBHcubArQRL0iaISomspjeJngSVcwSUiCQJk0i0YnU7RGsPHJEXZAnMI0VRpEsM8cTFCCKJlDSNhUQfaA19BxgGd0gkpLZ82vsgkdzgd1xD8WDJl3BAykl2MFrDiJDNT9PCuTXZxms2jg6QRNngM5Sl9CSB74DhPk41svVWFGeI5Uu/dA9PUpIJAzMNAwPrGU9fKmnKhZTM2QsM/cdD4PDIePPJFuPx8FOST2FmaHdrxhmjS/wiOnrE3ExcuU1nWSA99GB4RJUukA9kpV7K0kKQeWZNn5FoFY5KPKtF/oamz3I5f0iUreBFTHjalkwFl0E9aOMczFwMI6BMSyUSJmsI6VMB+v6xCI1miWQmSnn6xvMQWeIY6SmLRR2Ki1419oiNaRpGskXsmjZNxHEwxMGiOcLiJRZxnaNxoiMiiAZTGbQcMKVy9flHYwg8RCOLCtAIBjGhijCuKgI6OGp3WPMfOLUJPorkhcgGOwmGAoZf6xPmPnB1X0eShKVGam4BIcW5ODBLBN7ormhEEWjM3GJ5i5YsZssfvD4mIevkfrpf8AEPnBehIpzj9TpKxHRXGkrka9cg/vCOkmSWHWpclhfcnSCWCXRdojFywudoyagIHbLE6AXJ8vfA9fiXVkiVoLZjqTu3J44oagzVOq5tfu7o6mH8Lb3NiZZa0hX0qq1pSEAEOSFHZrMPH4QvwCh6xYzWi61uHImIIWNQz7/wBW14jjAnRvAxImBcxQWAxZLvoC1wwPyjpYMTwrgJk+TsaIwRKQAlIuLnWFtV0GlhBVNC5hKic6ldtiAMtrZQx21Jh3jOIJmzAqWlcsAAa3Lb2iNGNTEjLNPWS/xfeHnqO/0gc2PK5coOgotVTI6LovL6n9AqYWscxBUl9rAW4G/wAq1jmCKl9oOG0Omnuiy0mJ/ZqlKvuKZzsUnQ8w9+V+MWfpJhCZtMqYm4Z+6DwcZQbSSfyDPs86nzOvp0TDdRORf7Q0Lcw3i8IsMrzSzmU/UzDlmI2KT94D8SdQeUOsNVklz0j7ikTQOaFj4K9I5/xBwcSpqgn2TcdxDj0hCgo3JfPYV9B8vVSSbpLesSZ4U1WOCUpOdDpUiUoqD5g8tJNtFbloajFqcHKVXACgQlTFKg4ULbxx5+LKL10PU0zvMIzNGv8AM6Y/f/4q+UdDE6b8Y8lfKB/LyL5o0ZkaCokGJU/4/RXyjP8AMqf8Y8lfKL/LyJzRGtZiWWu0bGJU36weSvlGDEaf9Yn1+UWvHmiuSOBcmNTVtEwxCm/Wp8z8oxVXTk/7qfOL9CROSIEzYwqcj4xOKmR+tR5xhqJW01H8Qilha+SWDTFxkTmZI3mof9ofOMiehInqRXbLHKTT/qpf8KT8IGocRplnKkSVkJOdIRLdKnA2SCN9YqlTjCkJBBs7EnaxOw7vOAZeLTEHMUZSsEmx9rZLtd+MMUXKmZk3TR6CubKeyJY/cT8onlVqB91PkPlFKXiKuJ8x8ogqcbUgsOD3fjpYW7zBxk+hdWXn/MR1oJfJZ2b8v9YLViNOr2lN3pTwP5vq0UgVxO584Gqak8T5wcczh0kXdFxqp1EUL7aXyqayNeqI9/rHnUzC0c/OCFTDxMRvzMTJnc39PsC/cHUlEkJT2RpwDwwo6IFaBlF1AaAakRHhssrSkJGgDnbxg6ajJp2iCHPA6i0c3FCcp8vozoppRSKzVyibb798WToXhQU77QpXL7RPE3EWfojNCZyU7KLR63FJSVoxNNEeOy8imhPJmsvkbeR/rFy6YUOZaQBdnhFOwVKGCyXN+DP79BA5fIhjdN7JGDkbkoSqJpmHbNrAH2YoILuPrWLHhP6QM94bCamrRUk4vZS6yQUhUs/c7Sf2T7Se7QxdOjeIBeGTMxujMg+SW9FCFHSimCJ6LWIY+NoW4bXKkyqiTsrIocspUk/9PKM8qx5OX1CW0KKJD1ExH4pSx5B/hE/+IE7MmWrjJknzlJMB4XN/1R/8U7/81QP0oqs4Qn8qEDwSEiMjn7K+odbIceoiUJI2lSQe/qxbybziodISRKpVAkHLMRYkWTNJH8xj1jpJQpRSE7qmrb9lCJUv3oMeeY3gkydJpxKCVKQlasrgLVnUT2QfaskWF76Q+ElDIkwavZT+vV+JXmY39pX+JXmYjVY32jkLjoUgSf7ZM/Gv+I/OOplWuzLXz7R+cDvGOIlIgSiumA/7i/4j847TXzf1i/4j84ESYlcROKIFIxKb+sX/ABGL10Ll9ZIKpnaOdQc3sAm3vjz4TBwj0joKj/SDmtZ9QPhHO/Efbh19UNxbkPBSo/CPKMNGj8I8oICI7RLjz0eTNfQjqqFJUWtpYdwjUFVRZarb8uEajpQnNRSOVkS5MrtLWLmFaFgEDQEBgyl+Js3lE8srUV9YElIX2B2bJvw8NYFp5PV5lOxPFrM5PfqYnkz3GYK7OrngQ/C2ohc38x6GM1TYpMVMUFBwNgz+2RtrwgusrlIKQkkBfZLAHUtvp7W0BU8gJWVBT5jpwuFf9omq5SVKllQcpVmFzYunh4eURuPNa0UEhE2ZO6tExMpCZYUs5cxcqKQB5RHR1E15qJxSVy5hQ6QwIZJdvH1gSZVmVU9aesymXl7ASXIU/aC+WhG8Q4OpTTVKzEqmKU6mzEHQlrA90N4/w710v3I2uP6iqv6TTBNWlJYBRA7gW4Ps8POjM6ZPBzEElTC2gYX0beKrimGrExZyqIzKIIZmJfjFv6F4eUyVFYYku3oH8PfG+WHFLGlGrZapl5MxMmSEpYt3F1c+LfCBaKYpAV2Uqza53O77EXhfITeLNS0eZEMw+LCCaewpTbFUiSha2HYUdAS6T3H4H1idEhcieCRlSllZlWAHBzqzd5tCzGZZlL7JY6jl9PAtMpU0BSiSd3LtsYYocX7Sk7LYvpF9pmlQ00TyG3jue+D8XpytAO6Rr8IqlPJKC6SpJG4JEPKXH5gAE1ImAbhkqv8A8VenfGGfhyacm7Yz1ELqatzKKF2On9RFl6KyXmg8Hf68fWKRVHtPFj6I9J0yioTLgjXdw5Hm7d5EB4mR45uEy5rkrOOns0io7mb3xXcRssrdgpD/AMr+qTB/SWsM6aVszwDXoEyXLBUlLJWCVWFlj/3jblSmhcRT0dvNnL2RJmP3qZIHqfKBqE9fVo/AhWdR2CUHN8h4w2pq6kkyVoE1SlKIzlKCczaAGwCQeJuYLwGmE1hKl9VKKgVq9qYttvM6afHLNRhFSfwMSb0R9Ma4qlpQLa25qJUR5mK5jkm9nAQyEn9gBJI/eBiy4xKzVIU2WWhQSgHVS9vHVR5CD+ldClVJJShIzJQJb7kksD4k+sDinzvJIklWkeRdNUvVZ95kqRNV+2uUhSj4qc+MIMsPOmk4KrJuXRGWWO6WhKB6JhIBHUw/y4/YW+zZEaiSOWhpRtKY2lMYI2IhDaUx6l0JS1HL71/zqjy0R610MLUcnuJ81rPxjmfif8pff/sbi7HUtonQ3hER4RPLmNb3iONCrNEhDV/7iyOMZGVCu2o/mPvjUbKObLtiBE9LMU5swDKc20c8C4O8bCwEqtYbAeGm8QSQwA2EbkLVmU7M4ytwbeEa+A7O0TQAkOz8bEs3yidTEh2cH69wgSfS5lpVunT68YKVg2daFrUUZLjcnVuy9td2iNw7bKSb6J8wMYZcR1cpCmSxKWIU5Z9GNtGbR47oaJg0mWpX5RpfmqwHjCrSV/IfABmuVAMpLbm58gdDxhrhEwoJK1OFBjZmOx5+e8B9IqJKJClKWy07IV2Xdsri5N4TYZOn1GVCEqWprlibDQk7OGjZh5Sj6kPhkcOB6LKpItWApChlPhFZwIqSlMudq1lbdx+cWrB5bTUsXLx2sU1NWimhL0ywVQU7bQgwtJulrg+n18I9Wx3CuuTZnEed1FCqVMCmsNeY/tBPTspaNLcRJSzEktDHFMO/RBabgh35Qio5ZzW4xFstjnEMA6yUSksWcRWEDJZXtPce/wCEeuSaJKJAz2ZLnyjy/G6d1dYkaFj3cW8fWMvlYeS5rtBQfwS4wgMMtwQD6CKx0hmF0I/Akk/tLKS3gEjzEFTK5bZQWA7PNhaFtSm0JeeNJIJKhekqBCgdOAH0Yb0/S6ZKRkASEkuVBLqc95ZvCE00taJELYacfLh6wy1JWkGrui1dGcLm1dR1hUtaU3BOgJsw2HFoZ9JKkySA9kX5Z7hA8LqPdGYb03TLlJSi7JSFMjKHAvYqHxhZJoZuJTJq7BMsdlD+0TqdgSGc/u84xPHllLeky7SPM8bwGdLzTlZVy1K9tCsyQouQlVgpBI0CgHYwpj0HFJJlSKsKDASAg81qnSsniMqj+6Y8+a8dfDJtU/gUzHjUdKTzgmRhcxYBSlRBsC1v7Q1yUdtgvQZhOEiZmcjPkUtCCWzBJvfY2LDdoLosFMwqC5XVIQgrUt1AJG3tEhRJsANYPk0CUHOkkrypSA1rBKWBtwd+cG1FAufLKSspdmSHYlLs4PtdwvaObPPt71/gX6q5foUyfT5SzuCxBGhB3vHqvRns0kj/AMY9XPxjzbEaJUoS0KIKu0Qxfsk6HgXzecem4KGp5A/+pH8ghH4jPlijv5NWHbGKVxMVQOBHaVxyYs0NCp7nvPvjI4lrjI6S6OU3sSSqcnl3wQilbUuN2t74HFaRGKrhGFqbY/SDkVAR7AA56q8zp4RDMqgLkwMpdsyjkHE6nuTqfdzgSZiYT/tgj86rq8Bon1PODjhbL5Bs4sXWoIB0B9o9yfiWEB1WI5cyUKMtKmzBKnWpg1y7JtsG8YV1U8qdyXO73iKllqmzRKAYn0a/zjfj8albBUm+ix9FpJnzOrCcwBzKUsuhA0dvvHgnSPRaFEuQjqpScqQ7kalW5J3PfCTAaFNLJypuwKlK3UprfAAc4cYQspSoqQV5ubeT8z6RajyftQxaFVTUOS4ZrjjDvo3iAMxLqyr2JslXyPvgaplyyCpIL7hVlD4NzEK5k0OBYOQAN3PveDx+RKEuMkRxVHr9VNHVKLtYvy4xXE0qZtyAw248z8vOEdBOWEMoqY/de1obyarITmsPdw9I1ZMl19AUjmqw6WklkgHdnHxjvAqKSmZmWQCPZzWD+54yrqAoOCD3QvmKgY5VF0FVjnpLjAICEHe8I5FAlcmY4fctw/s8cT2ylRPsh+NhdhAEnpcmVIUlCFKUtw5YAWI43aHuaaA4tFRWhlKBuylD1MQTYInTcyircl/rwECzFRxpd6H/AALamXHMq47vr4wTNOpMQUR/SEbERpwz3Ra0zdDSzVzGlgqDXAj1fB8BMinllJAyjtHmQ6u8fKPOsFxTqFLKQSWHAb8weEMca6aTlyxLScgJNge7cAQGWGWck10inxTaFH+KeLIKjJlFwVgrPEpFh4D+cx58nWDMUnFUwuCNQHBBN7m/GIKWUCoC/heOngh6ePYqTthmD0eaZcCwcPcO4Atvx8ItctJSWJKg27G76A8NYT0wXKmZSkFRHii2tt+XdFgopDJHxjmeZm+WZ8kfcSplsSClLNze4B3HOB6mYxCUgOb7sAN2HNvLlBqprBiAeHHz1hTPrghZ9rtJOU7ONjwIcfRjDhuUtAyjrQJjs4dWpMxICgHQpjuWcPe9x4RbqFDSpY/In+UQjRVylGUiZJlrSJajNKwoKSlCSoqs27gDmOMWJGg2tpw/tE8uXtjFqts6GCDiiRzxPnHSSTo7+sc0wz+y5vcgEjzAhlRS+qny1L9kKcnKtgwOuZIOrRnhjnJqkaJe1bF9DhK5gOiG/Fb3xkXuv6R0ykgJXLe1wWPq0ZHe/LxX9ZzuP6Hh6JBABmnquRusjZk6+JaIqrF2ZMlIT+ch1+GyffzhfKmG7nn6xuTTrUTlHZfU2EB6MYyuX/gKk3pHSp5JOYknidf6xyFwJUlSFMR4i4jcqaeBjR6aq0U0yepmlIzDUF/WLP0WqjPZSkupDjMBqWF7C2sVeZRTVhkoU3EhvfDPo9LqKaZnSoptcO4PIjQiFTWJxqTGQTR6PT04mZEAvmUM3JKQVn1CRFtRThgGaKng/S9KgBOTkPFLlPlqPWLjhy0zBmQpKk8QX/t4xpxca9pSkmIsdoWSq12Pjy9Ir4qgCAgMo2J+9fZ/u9w13Ji94rIJFxaKviFCjMFCy0kX4te/GCeNOXL5L5fA4paR8obgPhD3FMLCAhQ4BKvAWPp6RU8NxxaFPlQpu/5w9m9LhMTlVKKeYLj1AivTTi0yiv4svKu1trQL/mSxr2h6+cT4m6iSAT4fTQtVGKWFxDUhlLqQsEcQxHfb4xUQLDuhkuaQXFiNIBSHD6f3idqmFdkComl4dZzBNDR518hD+ZQgANeMk3Q+KKZXYa4LawqkpKJgcekXuspQlDmwv/X67orKlEkluQHAfP5xePNWwvTFtYMhJTuW8NW9TGYXSKn1FNJH/wAk1Gc8JYWConhYHy5w0w/ChOXkUspL3IDswJYP4Dxh9Jxz7Ev7NkNRLVLK0tZSVZizvqOyfMRq9afHkoipRTd2KekGHdXOKVh5QJKgq4Kd9dzYAi7kRUcDpSFJV1RUwJSSkllbXa/fD+pxuZVzgSMqUXyi+mj8TBU7FVIFyN/GM+byJ24xXYp0kAy8POcqKQCddz48YMSSODd0GCuexDxlRTWdPv8Apo5s3O/ehFJ7TF864J0b42gCVSGYOyU5iXD7M76XuG8hBGIWS2hhfRUalt2igDtKVuEubB9yzcmjX46SXK6DhjnkklBDpFGpYVKXLUpS5ZBmJOUISFhYfMGDqHaOjJEHTK5LsGWrcserB5O2c99uRisVOOTJsxEmUSiVmBLfebc8fGLCmU20D5DUKb7ezt4MVWvlasd9Da2RLXM+3SxMBbKpQ6wAgmwSAyQQoaD7tyY3iuOyVTD9nkS0SnGUpC5ayA17EZX4NpCSYGSbaAxKihJSG4CAfmz4cVS/sNXirlbb/cMXWuiZPVMWiWkgdUFrKzokFKphUNSTobIOmsbhVWYaSntAs/GNRqxedBR98bf9ypeM70yhyySWAuYayqeaQA5A8ob/AOXoT7KQI0SlOqvCDy+XyftRxIYvoCSsMG94MlyANAB9c4j+2jYPHBqVHl4RllLJLtmiOBhmZhrENRUJYh3J4QGQd42lOkSONckXkxqEG2M5S9Ib4FOKDMmgkdWgmxIvsLeMDyMDUJfWL7Itbe+gPM8OFzD/AAjCUqkEodb+2ltSnlvxaOri3tfBy1jl2QyOl8/IUzcs0hgCUsrbdNjd9o5mY4zdZLWl+It4O0Oggywyey/4ez7oi68mxu+r3B731h38T4kb1LFW4/7m6TB1TJYny0nKoO7WsWII7wYmUoBN2Srnp3v84ml4uuWgJQrqwnQJsAO7QQIrHs57SULO5CBfmSLPDE/qJdXouPRvA+rAWq6iLcnjeM9FpE77uRZ+8i1+Y0V9XhXT4yerAQhZADNmKUjxLegMBVlXPVKVl7BI+6tWYNcso6E8u7eGNqtlU2V7HMDVTqKSQpOyhp48D9OYSoTYj8yv5j8IaVNbNUllTFqcMXUTY6hzxgNMu4AjHOKbtBR0NMHpbPxg8yjDDB8PdDtaDJuGMCWiPCmg1Oik9IFEpyJ5P5i3mf8AjCqQljmKUukFQvvokeZTDasp805SuDD4n3nyhLXLyoUtt3HckP71J8oxSwJuh3qM6xel+zyiqWSJpYZkqLudSWLbeogCgq1IVNm1ClLWZJRL7ClOVDVwnKG87mO5tcqpAExGUOHYv74sFL0aSsZsw8dfSJkyx8f27ZFHkrZRcMxNEp8wmJdSgSk6h7DLZ78TBi6hC1Okkgg3Ol7m2qdd4f1fRxjkBBJLceZPgIKkdEFNZIbuGkZ5+ZCS6d/cp4RZJUlSexqNQfn842heU9lzb15w7l9CZz2TYwWjoXPv2YyrPSrtC348b7KtVUQnFN8pLAnYd/dAOMSlMJMgFUsWUtwylbl+DmLRI6Nzpq1S0Byl3uwACikm51KkqSP2TB0noZMM0IWUoypzMVADVgLdyoOOThqjbCKwLT2/8FEwjCskwZm3uC9tz6+kXBVbTj2ULU3Gz+RhfV4Z1VQpBIJSGLFxck6+USdXCc0ucrZ08ONcEdVtRLWgpRKKSSkZsxs5SDy4wQmYAGGYBtlK8DcwGsMU81D0c/ARIpMKb0O4o6mywR7avT5RkRkRkS2VxKcmpUr2iTEiUCB0AxOkx1ZfocmCpEiUR0ExiVxKDCW2NMlUxN4b9FcJ62oTmT2Uly+j7PxA18ISFIckv4G1tLXHmI9I6P06JMkqKnZBJVxKg3/YJ8I1+Ni5ys53k8r30cY7Thdx7CdOZ4nmdTCPC8c+zTHU5BOg98XI4f1knMPZJF4SY/0eQEhSBcWL68dI6MpLG1GjMt2wtNaJozgggxEstpCHCJipC9yk6p+MPKc9fNyyg6BqrieA5PvyMN12UM8MwUz0lSrITe/DhzJ9AYIp0BJZIYbARaZlKmXICANB67mAaHCGZSme7D4wHCg06IFSXT3QBMS3dDWdOCVcvq3nC+svppqIp2EpFXq6QBa0uAxLdxuPQiI6GizTEgXuIl6QApWlWy0A/wAJKT6ZYDwyuyzUn61EUkUz1fD8NEtCUttHVdTgy1ADZohpcaQpIcsW7/dEeMYyiXKUQXLKb+ExopUAefBHtqZ3Ur1P9YHmdFTNyFTFIDZSD7Su2SW5FPlDXCJyTKSVAF7ueZ5d3rCjGOmFXKq50unTIXLT2sqxcZUICmIULONIz+nFr3Dbd6FIwkmapIGUJUQ3cWNzro/jDAU5SCC+3zizYYqSWM4FE1QBX7JGch1MxZsztyME1OGyiCoKDF/DT5+kJfjRkE5s866xSppVsB6kt8IMlV6wbkiHlJgIXMWEl+03KwHzMEL6Hr2v5Qn8mn0inkYgXiMwbnziNeMTQ5zGwJ1h+rozxED1nR7sKIt2VE9zGAfg7IsmyvU2KzEvlJ0SPIeup8zGl4nOVnUVXDJ1vo9uOsFdG8MM1Cjr2gD35EfOGcjAz1C1ZbKWsv8AslSfcPWFx8TkuRoz5P4tCKjDqUTq7egB90GgQPhyPUk+ZMMFU7RznBybO6moqgNae2gfte7+sTKTGdV+lQPyn1U3/WC51K3fFrE2RzQEpMZEq5LRkC8ZORRhLiQS4nlyCdBBUvD/AMR8o0uZy21HsX5YIlUilbMOJtB0tKQHQgqbcf8AsbDTjEkt9Vlh+FOvio/DzgownPUUIlnroFRSJSqWCXJV4ML+9otldUlMhTlkkoD7BlZ/ciKpNnIC0bFLudy53OpZmg3pRiKV0mVCgSVpBAN2ZQNtRZRjreNjcIU+zFlm5u2anYskpSVKcN2Q+lgQGuxL3J3h10WxhU15Sy6Sl0bkEBylzsz22y848+kzS7cLn68T5xYsFrSlSFDYuAXbnpe4MaJP9gEhvjSky3zFkn7oLKXrv91FrnfQbmL90RwsCTKJyhZSFlIszh0i97JbxeKFI6OmeTNnFSsxe9n20Gg5RfqecxBBZmbwg41IGSa7LBV1SEntG4GjEwsqukEvte1mIZNrN8N7w0qZKZssHk8U2ppWXAyi+Wi7IKzFy5CU+JPwEDqnrmC6i3AWER1Q7RjE1IAgJWEgLpZV/o5H5c6PA5VD0SYqArTn1hn0mxRMwJTLObKXKhpooMPxam4taENC5mB9390TovtlhGMKT95jEdT0lmrSUZyxca8UkfGOJ2GhRs7nz0AjEdHxLSSsuTcJ2HLmbRcp0nZfHoPo8aSmWlJDkBm1034nXhCibImzJ86ahLpUpaR2g/tpOh5CCewgpBLWdgzsHJPkPWDKCkTMZSgtBW6rF7HTQct+MZ1KUkSUop2AVGPlc39GcxFrcRbXwh2cYV1aUnKSNTpw84gn4fLl2CiltspIPgA2zRwigC5eZBLObmxcWsNvfESn8C5ZoEdL0k6vNlfW/ewhtT9OFDfz1ikY9UhNSsaOmWfOWiBZU8H70PhaRfK1Z6hTdNEn2iImxbpUgUs/QvKmDjcpIA9Y8ySs98C4pWEIyXuR5A5j7oYpEPRv8OcWliXMX1YQFTCMmZSkjKEDN2i7luLRcDisoYe5ADylEAcVAmz/ALUeOYDiJRIABb2if3r/AF3Q5q8WIkoQDbq0J82B9ICU+MWMguU19zdPOCEFTWaw8dImlVU1aZisoTlAygJUrMSlVnHsh0gX/FAE9fYQkbqA8g8NKWQVIUEgkgOw1Ya21jg43vo9BlhcdOhj0PoTU1JJT2UpAUL2sTcjiT6RfqjovKUGuI8ywCtRKVNEyYZZOUpI3IB13A+cXCk6REpypqZDP94qCho4BZiNY6PivHx2ts5/kxyc/a+jvFOihGYpAKQUkfiNmNu+MgfFqjLKmLExCwSliFJL3SGY3jI1elifaBhLJXZ5yVBOnkIG68O6gCRfKfZZ2ZtyecGdSWfKQOYLC3ECIJlClQ7QB5i3rHBx1CXvRlvltA4r1E9o5gNBZg/LQROo59bRynCMo7BI7w8DGimpdy/MfKOtjz4qpaFNSb2QVCBmIF+cRvY90dTgQG077RFILsGd40KSe0wWiJFOStgLn68Iv/RjouEgKma7D60ECUWGpkS0zZgBWstLHHL7Su4Fkh+BMPKOrUVB9ToOJgo3LZLSLCuhyoDjW/LuiOknML7akRY5WFnqUoN1Nc7AnaF+OUYlySw8fruhq9pT2cVPS2llyiFTQkjbKr4JioTum8hSsqStajYAJOp/aaKVjFeZy1EaEsOOpZoYYLSdS5b9If8AjccRr9bQMsqRccfIcYnVqewAO49puVrP3PC6olmakpV2nFn0cMR6gQV1TnnBKZDCEcnJmnjGKKfUqDW+uX1wgSjB64MCRDCsTmmqCNM7vtoCfUqg6jpAkfW8VPKlpdiKGVKMof7zfQiOrqyt0y+4q2GnmeUQE5k5riXo4sTdvAc+cTCVqlgAC2UaO+vp6iJGPLbE5Mtf6Tilw5JCmDu9zcqJDa8IdUqf0YSbFLpLcQW8oXpUyWf7qv8As0EYfP8A0Yb64+sMhu0ZZukmd4rKdjwBhZh1aEpyvop/MNDKrW6YrMuSVTGHG/dDKoTdsS9KJSlT0KQHdIQe9JIHmCIDrMLnSv8AclqA/ELp8xaLkjCE5e2CVOQfg3h74Nw9R6tLsWcO+uUs/faKbaNMJOqPNpeIEaK847qawrbMxA4c7e54v2I4VTrfrZaNu1ZJuDuCPWKliWBSs0tEmaCFTCnQnKcqdVMAodrURXNGmNvZCMQB0tt6QwRiJXlS+gHvSPjC+b0UqJRcpzjikvbu19IHw0kTilVtvJSflC8tcHX0HeO16kfuW+eQ0s/mbzSYMEw7OOcLp8wAIfQKcnwMHIqUkWKT3F44G9M9PS2mFpr17qUe8k++OV1L6hCu9CD8IgEwjQx2uoJ1L994nNr5KeNfQ31iN5af3SpPuLekZEEyZ3eXyjIjyEWJDZEhw2Ypfca+HCOk4dLCiXUo8VXP94IRSOxBjsSCPu+MdV4600ePjNfAP1IfTx+jEn2YEXAMFyqdRPsg8y3zeJjTI1UHsQ12v5RFi+pditeAJW3aCA9+7xhfP6KBKnSQWNj7J77WixEvy24RH1bbc+UT0oroLmxROVOVMlrmJChLASkAMnKLAW0hlhWPoROMyZLUWulKWUMz6l2sByMEmSr8BLbs/Hy/rAdXIBHs9s2Frvaz/WkNWTJHp39y00+y4zOncgIBSsFXAum7fmAtz5RXsf6Sf6OcM2ZUwpSGO6rsP3deahFdRKzfdPB2s/B4kmYOr8Hdp3vaDXkyf9IfEAwbBGkrqFi75Jf7VsyuYA9VDhBNHKbXzMEpoyUs3ZF2JIA8NBEf+Xp4DyeFttu6Y2M1FUdzaqWi75jwTc+lhC2tnLnEg9hH4QXJH5iNe4W74Yy8OKiyQqw/CSLjuZ+0DHZwia7AIA0c3I5sBeKqcl1QEsy+WKZdKEi300boZCpqi6CA4CAdyxcniBaG0rCxLzOozFFndgAw5WTqefrDTCqUBIUNePLRhwF4dDBx2zHkz3pESsLSJSs11APwZhoBsGeE06c6/wB1H8y4steD1aiT9xQbxf4RU5h7f7qfeuHJfQXOWqOAqz8DfuIPzVG5NUoZgdE2FravfibekCrnM/c3jsfrjA1RWKbLpdzzYMCOIaB41OyruFDRWIgjWO6WhZJmbnQctXPDT0it1ABSkpUcxN72BJAHxMPcMrlIOUlKkFgxD6FJzOrQulrcfI3JPQCx8ds2iaROCVH2ge6xLNzb3wYKfJ2kh0nUfEQdjOHJmJC0i+o79xyf5HaFtPVFIZdxxPuPA7c4FpdMLa9yFPSEZly+06SFNtukQsrMNQEg9rc7b90MseSBORl3ST/y/pAeIq7EcrNccjSZ7DwIxn48W0MejE4qkF/xrYXsAQwD7a+cRY3SIA6wISF5g5ADlzGdGi1OjmVn/mqJMbSVSFtqGV/CQT6PG+uUKPNOSj5HL9f+QMT7RpSUqBcCF0qrteJftDgiOLwaZ6+MlLY5oldhPdE5Mc09McgO2npGKSRtCWg1JGjG4jUYyLUURtn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052" name="AutoShape 4" descr="data:image/jpeg;base64,/9j/4AAQSkZJRgABAQAAAQABAAD/2wCEAAkGBhQSERQUEhQVFBUWGBgYGBgYGBoYFxwZGhcVFxwYHB0XHCYeFxwjHBQXHy8gIycpLCwsFR4xNTAqNSYrLCkBCQoKDgwOGg8PGiolHyQsLCwsLCwsLCwsLCwsLCwsLCksLCwsLCwpKSwsLCwsLCwsLCwpLCksLCwpLCwsLCwsLP/AABEIAMABBwMBIgACEQEDEQH/xAAbAAACAgMBAAAAAAAAAAAAAAAEBQMGAAECB//EAEMQAAECBAQCBwUECAYCAwAAAAECEQADBCEFEjFBUWEGEyJxgZGhMrHB0fAUQlJiI1NygpKy4fEHFSQzosJz0kNjs//EABoBAAIDAQEAAAAAAAAAAAAAAAIDAAEEBQb/xAAvEQACAgICAQMCBAUFAAAAAAAAAQIRAyESMQQTIkFRcQUUYZEjM0KBsTKhwdHh/9oADAMBAAIRAxEAPwDtEwRrMHgcGNgx4HidAJE+8dJnX1gXKY6YxKIETZ1wBHcubArQRL0iaISomspjeJngSVcwSUiCQJk0i0YnU7RGsPHJEXZAnMI0VRpEsM8cTFCCKJlDSNhUQfaA19BxgGd0gkpLZ82vsgkdzgd1xD8WDJl3BAykl2MFrDiJDNT9PCuTXZxms2jg6QRNngM5Sl9CSB74DhPk41svVWFGeI5Uu/dA9PUpIJAzMNAwPrGU9fKmnKhZTM2QsM/cdD4PDIePPJFuPx8FOST2FmaHdrxhmjS/wiOnrE3ExcuU1nWSA99GB4RJUukA9kpV7K0kKQeWZNn5FoFY5KPKtF/oamz3I5f0iUreBFTHjalkwFl0E9aOMczFwMI6BMSyUSJmsI6VMB+v6xCI1miWQmSnn6xvMQWeIY6SmLRR2Ki1419oiNaRpGskXsmjZNxHEwxMGiOcLiJRZxnaNxoiMiiAZTGbQcMKVy9flHYwg8RCOLCtAIBjGhijCuKgI6OGp3WPMfOLUJPorkhcgGOwmGAoZf6xPmPnB1X0eShKVGam4BIcW5ODBLBN7ormhEEWjM3GJ5i5YsZssfvD4mIevkfrpf8AEPnBehIpzj9TpKxHRXGkrka9cg/vCOkmSWHWpclhfcnSCWCXRdojFywudoyagIHbLE6AXJ8vfA9fiXVkiVoLZjqTu3J44oagzVOq5tfu7o6mH8Lb3NiZZa0hX0qq1pSEAEOSFHZrMPH4QvwCh6xYzWi61uHImIIWNQz7/wBW14jjAnRvAxImBcxQWAxZLvoC1wwPyjpYMTwrgJk+TsaIwRKQAlIuLnWFtV0GlhBVNC5hKic6ldtiAMtrZQx21Jh3jOIJmzAqWlcsAAa3Lb2iNGNTEjLNPWS/xfeHnqO/0gc2PK5coOgotVTI6LovL6n9AqYWscxBUl9rAW4G/wAq1jmCKl9oOG0Omnuiy0mJ/ZqlKvuKZzsUnQ8w9+V+MWfpJhCZtMqYm4Z+6DwcZQbSSfyDPs86nzOvp0TDdRORf7Q0Lcw3i8IsMrzSzmU/UzDlmI2KT94D8SdQeUOsNVklz0j7ikTQOaFj4K9I5/xBwcSpqgn2TcdxDj0hCgo3JfPYV9B8vVSSbpLesSZ4U1WOCUpOdDpUiUoqD5g8tJNtFbloajFqcHKVXACgQlTFKg4ULbxx5+LKL10PU0zvMIzNGv8AM6Y/f/4q+UdDE6b8Y8lfKB/LyL5o0ZkaCokGJU/4/RXyjP8AMqf8Y8lfKL/LyJzRGtZiWWu0bGJU36weSvlGDEaf9Yn1+UWvHmiuSOBcmNTVtEwxCm/Wp8z8oxVXTk/7qfOL9CROSIEzYwqcj4xOKmR+tR5xhqJW01H8Qilha+SWDTFxkTmZI3mof9ofOMiehInqRXbLHKTT/qpf8KT8IGocRplnKkSVkJOdIRLdKnA2SCN9YqlTjCkJBBs7EnaxOw7vOAZeLTEHMUZSsEmx9rZLtd+MMUXKmZk3TR6CubKeyJY/cT8onlVqB91PkPlFKXiKuJ8x8ogqcbUgsOD3fjpYW7zBxk+hdWXn/MR1oJfJZ2b8v9YLViNOr2lN3pTwP5vq0UgVxO584Gqak8T5wcczh0kXdFxqp1EUL7aXyqayNeqI9/rHnUzC0c/OCFTDxMRvzMTJnc39PsC/cHUlEkJT2RpwDwwo6IFaBlF1AaAakRHhssrSkJGgDnbxg6ajJp2iCHPA6i0c3FCcp8vozoppRSKzVyibb798WToXhQU77QpXL7RPE3EWfojNCZyU7KLR63FJSVoxNNEeOy8imhPJmsvkbeR/rFy6YUOZaQBdnhFOwVKGCyXN+DP79BA5fIhjdN7JGDkbkoSqJpmHbNrAH2YoILuPrWLHhP6QM94bCamrRUk4vZS6yQUhUs/c7Sf2T7Se7QxdOjeIBeGTMxujMg+SW9FCFHSimCJ6LWIY+NoW4bXKkyqiTsrIocspUk/9PKM8qx5OX1CW0KKJD1ExH4pSx5B/hE/+IE7MmWrjJknzlJMB4XN/1R/8U7/81QP0oqs4Qn8qEDwSEiMjn7K+odbIceoiUJI2lSQe/qxbybziodISRKpVAkHLMRYkWTNJH8xj1jpJQpRSE7qmrb9lCJUv3oMeeY3gkydJpxKCVKQlasrgLVnUT2QfaskWF76Q+ElDIkwavZT+vV+JXmY39pX+JXmYjVY32jkLjoUgSf7ZM/Gv+I/OOplWuzLXz7R+cDvGOIlIgSiumA/7i/4j847TXzf1i/4j84ESYlcROKIFIxKb+sX/ABGL10Ll9ZIKpnaOdQc3sAm3vjz4TBwj0joKj/SDmtZ9QPhHO/Efbh19UNxbkPBSo/CPKMNGj8I8oICI7RLjz0eTNfQjqqFJUWtpYdwjUFVRZarb8uEajpQnNRSOVkS5MrtLWLmFaFgEDQEBgyl+Js3lE8srUV9YElIX2B2bJvw8NYFp5PV5lOxPFrM5PfqYnkz3GYK7OrngQ/C2ohc38x6GM1TYpMVMUFBwNgz+2RtrwgusrlIKQkkBfZLAHUtvp7W0BU8gJWVBT5jpwuFf9omq5SVKllQcpVmFzYunh4eURuPNa0UEhE2ZO6tExMpCZYUs5cxcqKQB5RHR1E15qJxSVy5hQ6QwIZJdvH1gSZVmVU9aesymXl7ASXIU/aC+WhG8Q4OpTTVKzEqmKU6mzEHQlrA90N4/w710v3I2uP6iqv6TTBNWlJYBRA7gW4Ps8POjM6ZPBzEElTC2gYX0beKrimGrExZyqIzKIIZmJfjFv6F4eUyVFYYku3oH8PfG+WHFLGlGrZapl5MxMmSEpYt3F1c+LfCBaKYpAV2Uqza53O77EXhfITeLNS0eZEMw+LCCaewpTbFUiSha2HYUdAS6T3H4H1idEhcieCRlSllZlWAHBzqzd5tCzGZZlL7JY6jl9PAtMpU0BSiSd3LtsYYocX7Sk7LYvpF9pmlQ00TyG3jue+D8XpytAO6Rr8IqlPJKC6SpJG4JEPKXH5gAE1ImAbhkqv8A8VenfGGfhyacm7Yz1ELqatzKKF2On9RFl6KyXmg8Hf68fWKRVHtPFj6I9J0yioTLgjXdw5Hm7d5EB4mR45uEy5rkrOOns0io7mb3xXcRssrdgpD/AMr+qTB/SWsM6aVszwDXoEyXLBUlLJWCVWFlj/3jblSmhcRT0dvNnL2RJmP3qZIHqfKBqE9fVo/AhWdR2CUHN8h4w2pq6kkyVoE1SlKIzlKCczaAGwCQeJuYLwGmE1hKl9VKKgVq9qYttvM6afHLNRhFSfwMSb0R9Ma4qlpQLa25qJUR5mK5jkm9nAQyEn9gBJI/eBiy4xKzVIU2WWhQSgHVS9vHVR5CD+ldClVJJShIzJQJb7kksD4k+sDinzvJIklWkeRdNUvVZ95kqRNV+2uUhSj4qc+MIMsPOmk4KrJuXRGWWO6WhKB6JhIBHUw/y4/YW+zZEaiSOWhpRtKY2lMYI2IhDaUx6l0JS1HL71/zqjy0R610MLUcnuJ81rPxjmfif8pff/sbi7HUtonQ3hER4RPLmNb3iONCrNEhDV/7iyOMZGVCu2o/mPvjUbKObLtiBE9LMU5swDKc20c8C4O8bCwEqtYbAeGm8QSQwA2EbkLVmU7M4ytwbeEa+A7O0TQAkOz8bEs3yidTEh2cH69wgSfS5lpVunT68YKVg2daFrUUZLjcnVuy9td2iNw7bKSb6J8wMYZcR1cpCmSxKWIU5Z9GNtGbR47oaJg0mWpX5RpfmqwHjCrSV/IfABmuVAMpLbm58gdDxhrhEwoJK1OFBjZmOx5+e8B9IqJKJClKWy07IV2Xdsri5N4TYZOn1GVCEqWprlibDQk7OGjZh5Sj6kPhkcOB6LKpItWApChlPhFZwIqSlMudq1lbdx+cWrB5bTUsXLx2sU1NWimhL0ywVQU7bQgwtJulrg+n18I9Wx3CuuTZnEed1FCqVMCmsNeY/tBPTspaNLcRJSzEktDHFMO/RBabgh35Qio5ZzW4xFstjnEMA6yUSksWcRWEDJZXtPce/wCEeuSaJKJAz2ZLnyjy/G6d1dYkaFj3cW8fWMvlYeS5rtBQfwS4wgMMtwQD6CKx0hmF0I/Akk/tLKS3gEjzEFTK5bZQWA7PNhaFtSm0JeeNJIJKhekqBCgdOAH0Yb0/S6ZKRkASEkuVBLqc95ZvCE00taJELYacfLh6wy1JWkGrui1dGcLm1dR1hUtaU3BOgJsw2HFoZ9JKkySA9kX5Z7hA8LqPdGYb03TLlJSi7JSFMjKHAvYqHxhZJoZuJTJq7BMsdlD+0TqdgSGc/u84xPHllLeky7SPM8bwGdLzTlZVy1K9tCsyQouQlVgpBI0CgHYwpj0HFJJlSKsKDASAg81qnSsniMqj+6Y8+a8dfDJtU/gUzHjUdKTzgmRhcxYBSlRBsC1v7Q1yUdtgvQZhOEiZmcjPkUtCCWzBJvfY2LDdoLosFMwqC5XVIQgrUt1AJG3tEhRJsANYPk0CUHOkkrypSA1rBKWBtwd+cG1FAufLKSspdmSHYlLs4PtdwvaObPPt71/gX6q5foUyfT5SzuCxBGhB3vHqvRns0kj/AMY9XPxjzbEaJUoS0KIKu0Qxfsk6HgXzecem4KGp5A/+pH8ghH4jPlijv5NWHbGKVxMVQOBHaVxyYs0NCp7nvPvjI4lrjI6S6OU3sSSqcnl3wQilbUuN2t74HFaRGKrhGFqbY/SDkVAR7AA56q8zp4RDMqgLkwMpdsyjkHE6nuTqfdzgSZiYT/tgj86rq8Bon1PODjhbL5Bs4sXWoIB0B9o9yfiWEB1WI5cyUKMtKmzBKnWpg1y7JtsG8YV1U8qdyXO73iKllqmzRKAYn0a/zjfj8albBUm+ix9FpJnzOrCcwBzKUsuhA0dvvHgnSPRaFEuQjqpScqQ7kalW5J3PfCTAaFNLJypuwKlK3UprfAAc4cYQspSoqQV5ubeT8z6RajyftQxaFVTUOS4ZrjjDvo3iAMxLqyr2JslXyPvgaplyyCpIL7hVlD4NzEK5k0OBYOQAN3PveDx+RKEuMkRxVHr9VNHVKLtYvy4xXE0qZtyAw248z8vOEdBOWEMoqY/de1obyarITmsPdw9I1ZMl19AUjmqw6WklkgHdnHxjvAqKSmZmWQCPZzWD+54yrqAoOCD3QvmKgY5VF0FVjnpLjAICEHe8I5FAlcmY4fctw/s8cT2ylRPsh+NhdhAEnpcmVIUlCFKUtw5YAWI43aHuaaA4tFRWhlKBuylD1MQTYInTcyircl/rwECzFRxpd6H/AALamXHMq47vr4wTNOpMQUR/SEbERpwz3Ra0zdDSzVzGlgqDXAj1fB8BMinllJAyjtHmQ6u8fKPOsFxTqFLKQSWHAb8weEMca6aTlyxLScgJNge7cAQGWGWck10inxTaFH+KeLIKjJlFwVgrPEpFh4D+cx58nWDMUnFUwuCNQHBBN7m/GIKWUCoC/heOngh6ePYqTthmD0eaZcCwcPcO4Atvx8ItctJSWJKg27G76A8NYT0wXKmZSkFRHii2tt+XdFgopDJHxjmeZm+WZ8kfcSplsSClLNze4B3HOB6mYxCUgOb7sAN2HNvLlBqprBiAeHHz1hTPrghZ9rtJOU7ONjwIcfRjDhuUtAyjrQJjs4dWpMxICgHQpjuWcPe9x4RbqFDSpY/In+UQjRVylGUiZJlrSJajNKwoKSlCSoqs27gDmOMWJGg2tpw/tE8uXtjFqts6GCDiiRzxPnHSSTo7+sc0wz+y5vcgEjzAhlRS+qny1L9kKcnKtgwOuZIOrRnhjnJqkaJe1bF9DhK5gOiG/Fb3xkXuv6R0ykgJXLe1wWPq0ZHe/LxX9ZzuP6Hh6JBABmnquRusjZk6+JaIqrF2ZMlIT+ch1+GyffzhfKmG7nn6xuTTrUTlHZfU2EB6MYyuX/gKk3pHSp5JOYknidf6xyFwJUlSFMR4i4jcqaeBjR6aq0U0yepmlIzDUF/WLP0WqjPZSkupDjMBqWF7C2sVeZRTVhkoU3EhvfDPo9LqKaZnSoptcO4PIjQiFTWJxqTGQTR6PT04mZEAvmUM3JKQVn1CRFtRThgGaKng/S9KgBOTkPFLlPlqPWLjhy0zBmQpKk8QX/t4xpxca9pSkmIsdoWSq12Pjy9Ir4qgCAgMo2J+9fZ/u9w13Ji94rIJFxaKviFCjMFCy0kX4te/GCeNOXL5L5fA4paR8obgPhD3FMLCAhQ4BKvAWPp6RU8NxxaFPlQpu/5w9m9LhMTlVKKeYLj1AivTTi0yiv4svKu1trQL/mSxr2h6+cT4m6iSAT4fTQtVGKWFxDUhlLqQsEcQxHfb4xUQLDuhkuaQXFiNIBSHD6f3idqmFdkComl4dZzBNDR518hD+ZQgANeMk3Q+KKZXYa4LawqkpKJgcekXuspQlDmwv/X67orKlEkluQHAfP5xePNWwvTFtYMhJTuW8NW9TGYXSKn1FNJH/wAk1Gc8JYWConhYHy5w0w/ChOXkUspL3IDswJYP4Dxh9Jxz7Ev7NkNRLVLK0tZSVZizvqOyfMRq9afHkoipRTd2KekGHdXOKVh5QJKgq4Kd9dzYAi7kRUcDpSFJV1RUwJSSkllbXa/fD+pxuZVzgSMqUXyi+mj8TBU7FVIFyN/GM+byJ24xXYp0kAy8POcqKQCddz48YMSSODd0GCuexDxlRTWdPv8Apo5s3O/ehFJ7TF864J0b42gCVSGYOyU5iXD7M76XuG8hBGIWS2hhfRUalt2igDtKVuEubB9yzcmjX46SXK6DhjnkklBDpFGpYVKXLUpS5ZBmJOUISFhYfMGDqHaOjJEHTK5LsGWrcserB5O2c99uRisVOOTJsxEmUSiVmBLfebc8fGLCmU20D5DUKb7ezt4MVWvlasd9Da2RLXM+3SxMBbKpQ6wAgmwSAyQQoaD7tyY3iuOyVTD9nkS0SnGUpC5ayA17EZX4NpCSYGSbaAxKihJSG4CAfmz4cVS/sNXirlbb/cMXWuiZPVMWiWkgdUFrKzokFKphUNSTobIOmsbhVWYaSntAs/GNRqxedBR98bf9ypeM70yhyySWAuYayqeaQA5A8ob/AOXoT7KQI0SlOqvCDy+XyftRxIYvoCSsMG94MlyANAB9c4j+2jYPHBqVHl4RllLJLtmiOBhmZhrENRUJYh3J4QGQd42lOkSONckXkxqEG2M5S9Ib4FOKDMmgkdWgmxIvsLeMDyMDUJfWL7Itbe+gPM8OFzD/AAjCUqkEodb+2ltSnlvxaOri3tfBy1jl2QyOl8/IUzcs0hgCUsrbdNjd9o5mY4zdZLWl+It4O0Oggywyey/4ez7oi68mxu+r3B731h38T4kb1LFW4/7m6TB1TJYny0nKoO7WsWII7wYmUoBN2Srnp3v84ml4uuWgJQrqwnQJsAO7QQIrHs57SULO5CBfmSLPDE/qJdXouPRvA+rAWq6iLcnjeM9FpE77uRZ+8i1+Y0V9XhXT4yerAQhZADNmKUjxLegMBVlXPVKVl7BI+6tWYNcso6E8u7eGNqtlU2V7HMDVTqKSQpOyhp48D9OYSoTYj8yv5j8IaVNbNUllTFqcMXUTY6hzxgNMu4AjHOKbtBR0NMHpbPxg8yjDDB8PdDtaDJuGMCWiPCmg1Oik9IFEpyJ5P5i3mf8AjCqQljmKUukFQvvokeZTDasp805SuDD4n3nyhLXLyoUtt3HckP71J8oxSwJuh3qM6xel+zyiqWSJpYZkqLudSWLbeogCgq1IVNm1ClLWZJRL7ClOVDVwnKG87mO5tcqpAExGUOHYv74sFL0aSsZsw8dfSJkyx8f27ZFHkrZRcMxNEp8wmJdSgSk6h7DLZ78TBi6hC1Okkgg3Ol7m2qdd4f1fRxjkBBJLceZPgIKkdEFNZIbuGkZ5+ZCS6d/cp4RZJUlSexqNQfn842heU9lzb15w7l9CZz2TYwWjoXPv2YyrPSrtC348b7KtVUQnFN8pLAnYd/dAOMSlMJMgFUsWUtwylbl+DmLRI6Nzpq1S0Byl3uwACikm51KkqSP2TB0noZMM0IWUoypzMVADVgLdyoOOThqjbCKwLT2/8FEwjCskwZm3uC9tz6+kXBVbTj2ULU3Gz+RhfV4Z1VQpBIJSGLFxck6+USdXCc0ucrZ08ONcEdVtRLWgpRKKSSkZsxs5SDy4wQmYAGGYBtlK8DcwGsMU81D0c/ARIpMKb0O4o6mywR7avT5RkRkRkS2VxKcmpUr2iTEiUCB0AxOkx1ZfocmCpEiUR0ExiVxKDCW2NMlUxN4b9FcJ62oTmT2Uly+j7PxA18ISFIckv4G1tLXHmI9I6P06JMkqKnZBJVxKg3/YJ8I1+Ni5ys53k8r30cY7Thdx7CdOZ4nmdTCPC8c+zTHU5BOg98XI4f1knMPZJF4SY/0eQEhSBcWL68dI6MpLG1GjMt2wtNaJozgggxEstpCHCJipC9yk6p+MPKc9fNyyg6BqrieA5PvyMN12UM8MwUz0lSrITe/DhzJ9AYIp0BJZIYbARaZlKmXICANB67mAaHCGZSme7D4wHCg06IFSXT3QBMS3dDWdOCVcvq3nC+svppqIp2EpFXq6QBa0uAxLdxuPQiI6GizTEgXuIl6QApWlWy0A/wAJKT6ZYDwyuyzUn61EUkUz1fD8NEtCUttHVdTgy1ADZohpcaQpIcsW7/dEeMYyiXKUQXLKb+ExopUAefBHtqZ3Ur1P9YHmdFTNyFTFIDZSD7Su2SW5FPlDXCJyTKSVAF7ueZ5d3rCjGOmFXKq50unTIXLT2sqxcZUICmIULONIz+nFr3Dbd6FIwkmapIGUJUQ3cWNzro/jDAU5SCC+3zizYYqSWM4FE1QBX7JGch1MxZsztyME1OGyiCoKDF/DT5+kJfjRkE5s866xSppVsB6kt8IMlV6wbkiHlJgIXMWEl+03KwHzMEL6Hr2v5Qn8mn0inkYgXiMwbnziNeMTQ5zGwJ1h+rozxED1nR7sKIt2VE9zGAfg7IsmyvU2KzEvlJ0SPIeup8zGl4nOVnUVXDJ1vo9uOsFdG8MM1Cjr2gD35EfOGcjAz1C1ZbKWsv8AslSfcPWFx8TkuRoz5P4tCKjDqUTq7egB90GgQPhyPUk+ZMMFU7RznBybO6moqgNae2gfte7+sTKTGdV+lQPyn1U3/WC51K3fFrE2RzQEpMZEq5LRkC8ZORRhLiQS4nlyCdBBUvD/AMR8o0uZy21HsX5YIlUilbMOJtB0tKQHQgqbcf8AsbDTjEkt9Vlh+FOvio/DzgownPUUIlnroFRSJSqWCXJV4ML+9otldUlMhTlkkoD7BlZ/ciKpNnIC0bFLudy53OpZmg3pRiKV0mVCgSVpBAN2ZQNtRZRjreNjcIU+zFlm5u2anYskpSVKcN2Q+lgQGuxL3J3h10WxhU15Sy6Sl0bkEBylzsz22y848+kzS7cLn68T5xYsFrSlSFDYuAXbnpe4MaJP9gEhvjSky3zFkn7oLKXrv91FrnfQbmL90RwsCTKJyhZSFlIszh0i97JbxeKFI6OmeTNnFSsxe9n20Gg5RfqecxBBZmbwg41IGSa7LBV1SEntG4GjEwsqukEvte1mIZNrN8N7w0qZKZssHk8U2ppWXAyi+Wi7IKzFy5CU+JPwEDqnrmC6i3AWER1Q7RjE1IAgJWEgLpZV/o5H5c6PA5VD0SYqArTn1hn0mxRMwJTLObKXKhpooMPxam4taENC5mB9390TovtlhGMKT95jEdT0lmrSUZyxca8UkfGOJ2GhRs7nz0AjEdHxLSSsuTcJ2HLmbRcp0nZfHoPo8aSmWlJDkBm1034nXhCibImzJ86ahLpUpaR2g/tpOh5CCewgpBLWdgzsHJPkPWDKCkTMZSgtBW6rF7HTQct+MZ1KUkSUop2AVGPlc39GcxFrcRbXwh2cYV1aUnKSNTpw84gn4fLl2CiltspIPgA2zRwigC5eZBLObmxcWsNvfESn8C5ZoEdL0k6vNlfW/ewhtT9OFDfz1ikY9UhNSsaOmWfOWiBZU8H70PhaRfK1Z6hTdNEn2iImxbpUgUs/QvKmDjcpIA9Y8ySs98C4pWEIyXuR5A5j7oYpEPRv8OcWliXMX1YQFTCMmZSkjKEDN2i7luLRcDisoYe5ADylEAcVAmz/ALUeOYDiJRIABb2if3r/AF3Q5q8WIkoQDbq0J82B9ICU+MWMguU19zdPOCEFTWaw8dImlVU1aZisoTlAygJUrMSlVnHsh0gX/FAE9fYQkbqA8g8NKWQVIUEgkgOw1Ya21jg43vo9BlhcdOhj0PoTU1JJT2UpAUL2sTcjiT6RfqjovKUGuI8ywCtRKVNEyYZZOUpI3IB13A+cXCk6REpypqZDP94qCho4BZiNY6PivHx2ts5/kxyc/a+jvFOihGYpAKQUkfiNmNu+MgfFqjLKmLExCwSliFJL3SGY3jI1elifaBhLJXZ5yVBOnkIG68O6gCRfKfZZ2ZtyecGdSWfKQOYLC3ECIJlClQ7QB5i3rHBx1CXvRlvltA4r1E9o5gNBZg/LQROo59bRynCMo7BI7w8DGimpdy/MfKOtjz4qpaFNSb2QVCBmIF+cRvY90dTgQG077RFILsGd40KSe0wWiJFOStgLn68Iv/RjouEgKma7D60ECUWGpkS0zZgBWstLHHL7Su4Fkh+BMPKOrUVB9ToOJgo3LZLSLCuhyoDjW/LuiOknML7akRY5WFnqUoN1Nc7AnaF+OUYlySw8fruhq9pT2cVPS2llyiFTQkjbKr4JioTum8hSsqStajYAJOp/aaKVjFeZy1EaEsOOpZoYYLSdS5b9If8AjccRr9bQMsqRccfIcYnVqewAO49puVrP3PC6olmakpV2nFn0cMR6gQV1TnnBKZDCEcnJmnjGKKfUqDW+uX1wgSjB64MCRDCsTmmqCNM7vtoCfUqg6jpAkfW8VPKlpdiKGVKMof7zfQiOrqyt0y+4q2GnmeUQE5k5riXo4sTdvAc+cTCVqlgAC2UaO+vp6iJGPLbE5Mtf6Tilw5JCmDu9zcqJDa8IdUqf0YSbFLpLcQW8oXpUyWf7qv8As0EYfP8A0Yb64+sMhu0ZZukmd4rKdjwBhZh1aEpyvop/MNDKrW6YrMuSVTGHG/dDKoTdsS9KJSlT0KQHdIQe9JIHmCIDrMLnSv8AclqA/ELp8xaLkjCE5e2CVOQfg3h74Nw9R6tLsWcO+uUs/faKbaNMJOqPNpeIEaK847qawrbMxA4c7e54v2I4VTrfrZaNu1ZJuDuCPWKliWBSs0tEmaCFTCnQnKcqdVMAodrURXNGmNvZCMQB0tt6QwRiJXlS+gHvSPjC+b0UqJRcpzjikvbu19IHw0kTilVtvJSflC8tcHX0HeO16kfuW+eQ0s/mbzSYMEw7OOcLp8wAIfQKcnwMHIqUkWKT3F44G9M9PS2mFpr17qUe8k++OV1L6hCu9CD8IgEwjQx2uoJ1L994nNr5KeNfQ31iN5af3SpPuLekZEEyZ3eXyjIjyEWJDZEhw2Ypfca+HCOk4dLCiXUo8VXP94IRSOxBjsSCPu+MdV4600ePjNfAP1IfTx+jEn2YEXAMFyqdRPsg8y3zeJjTI1UHsQ12v5RFi+pditeAJW3aCA9+7xhfP6KBKnSQWNj7J77WixEvy24RH1bbc+UT0oroLmxROVOVMlrmJChLASkAMnKLAW0hlhWPoROMyZLUWulKWUMz6l2sByMEmSr8BLbs/Hy/rAdXIBHs9s2Frvaz/WkNWTJHp39y00+y4zOncgIBSsFXAum7fmAtz5RXsf6Sf6OcM2ZUwpSGO6rsP3deahFdRKzfdPB2s/B4kmYOr8Hdp3vaDXkyf9IfEAwbBGkrqFi75Jf7VsyuYA9VDhBNHKbXzMEpoyUs3ZF2JIA8NBEf+Xp4DyeFttu6Y2M1FUdzaqWi75jwTc+lhC2tnLnEg9hH4QXJH5iNe4W74Yy8OKiyQqw/CSLjuZ+0DHZwia7AIA0c3I5sBeKqcl1QEsy+WKZdKEi300boZCpqi6CA4CAdyxcniBaG0rCxLzOozFFndgAw5WTqefrDTCqUBIUNePLRhwF4dDBx2zHkz3pESsLSJSs11APwZhoBsGeE06c6/wB1H8y4steD1aiT9xQbxf4RU5h7f7qfeuHJfQXOWqOAqz8DfuIPzVG5NUoZgdE2FravfibekCrnM/c3jsfrjA1RWKbLpdzzYMCOIaB41OyruFDRWIgjWO6WhZJmbnQctXPDT0it1ABSkpUcxN72BJAHxMPcMrlIOUlKkFgxD6FJzOrQulrcfI3JPQCx8ds2iaROCVH2ge6xLNzb3wYKfJ2kh0nUfEQdjOHJmJC0i+o79xyf5HaFtPVFIZdxxPuPA7c4FpdMLa9yFPSEZly+06SFNtukQsrMNQEg9rc7b90MseSBORl3ST/y/pAeIq7EcrNccjSZ7DwIxn48W0MejE4qkF/xrYXsAQwD7a+cRY3SIA6wISF5g5ADlzGdGi1OjmVn/mqJMbSVSFtqGV/CQT6PG+uUKPNOSj5HL9f+QMT7RpSUqBcCF0qrteJftDgiOLwaZ6+MlLY5oldhPdE5Mc09McgO2npGKSRtCWg1JGjG4jUYyLUURtn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054" name="Picture 6" descr="http://www.rios-galegos.com/turbinapelton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429000"/>
            <a:ext cx="2518905" cy="26784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056" name="Picture 8" descr="http://elsolonline.com/archivos/imagenes/2011/01/yacyreta-REPRESA-b-3c341_338528-2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33181">
            <a:off x="4751146" y="3766028"/>
            <a:ext cx="3604606" cy="216276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790</Words>
  <Application>Microsoft Office PowerPoint</Application>
  <PresentationFormat>Presentación en pantalla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Equidad</vt:lpstr>
      <vt:lpstr>Hierro Pasado, Presente y Futuro</vt:lpstr>
      <vt:lpstr>Las armaduras en la Antigüedad</vt:lpstr>
      <vt:lpstr> Las espadas en la antigüedad</vt:lpstr>
      <vt:lpstr>La Torre Eiffel</vt:lpstr>
      <vt:lpstr>Diapositiva 5</vt:lpstr>
      <vt:lpstr>El Acero y sus tipos</vt:lpstr>
      <vt:lpstr>Diapositiva 7</vt:lpstr>
      <vt:lpstr>El Acero inoxidable</vt:lpstr>
      <vt:lpstr>Superlaciones de hierro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Hierro Pasado, Presente y Futuro</dc:title>
  <dc:creator>Mateo</dc:creator>
  <cp:lastModifiedBy>Irene</cp:lastModifiedBy>
  <cp:revision>19</cp:revision>
  <dcterms:created xsi:type="dcterms:W3CDTF">2014-03-23T22:06:31Z</dcterms:created>
  <dcterms:modified xsi:type="dcterms:W3CDTF">2014-03-28T22:21:48Z</dcterms:modified>
</cp:coreProperties>
</file>