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64" r:id="rId8"/>
    <p:sldId id="263" r:id="rId9"/>
    <p:sldId id="268" r:id="rId10"/>
    <p:sldId id="265" r:id="rId11"/>
    <p:sldId id="260" r:id="rId12"/>
    <p:sldId id="261" r:id="rId13"/>
    <p:sldId id="269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70C2-55A9-4B45-99C2-AAE196ABD913}" v="152" dt="2021-04-07T03:57:39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6" d="100"/>
          <a:sy n="86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80D0DC-E7C2-42F4-B14A-E326A9D5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E5AD0D3-9F6E-4F87-B260-D1F38665E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DA32F44-152D-4FD8-BB19-AE887D08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92DA5C-5347-4555-85E8-B178000E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1E4D95-4ACA-4BA3-BD66-2AFD681C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51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2299D4-1083-42AA-8E42-961668B5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D22FE21-C003-4CC0-8E4E-45D118267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D5E02C5-0564-4862-9C97-A009A415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36EAE3F-3F15-410A-AA40-67D5EC41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1832CF5-05D8-4C06-8672-4FE6BF62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96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3976D12-8234-470F-BBFE-69C332A32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E750AA2-E5B0-464A-A1CC-31EF7108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6FB28E-6834-41AA-A50F-11FA2BA9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FE15FD-CB08-4582-B078-8980CD7F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855EC4-03AB-4A2A-8BA7-2A8526B6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1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7BD171-BB0A-4694-9D2E-FE6161A0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919C82-81A3-4BB5-BE87-682E4C48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C50562-B198-4C9F-A729-FD0F4D31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C515DE3-1A9D-4A3B-8860-57409D03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932B4A5-760B-4F89-BA2D-6F530322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04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261E2E-EC5C-49E5-8D03-257BD5FF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775C3E2-60A8-4B07-B65E-70009804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97B1D6-10BF-498F-9C38-650342A5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ED86E22-0A98-4E09-B967-2C653F14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4DEF77-15FA-41EF-82B8-2D08DE1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7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AF5D6D-A990-4C3F-BFBC-8D6542E5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8903A82-F17F-4833-BCBA-DBB3D4FD4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ADB424F-CC29-45D1-A95C-F403B02F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71CB93B-F0B9-4008-949A-4E5B80E0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B82F87C-7082-4FA3-BC04-34B51940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1D59EB1-813F-461E-B5EA-D7530BC0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5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467AAE-4974-4F4E-A34E-1489749A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878FAB-8C88-410B-B6F8-CD427BEE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78739A6-D454-4C9C-905A-DA5CD689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325EE7-F67B-46F7-AB16-531EF66F9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4639951-CA97-477B-8433-0007CEA15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1BCEE37-B475-4AB8-9478-87675BEE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9C2C637-78B5-4A47-932D-EC0492F8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6996CAE-5598-4B86-A300-A9048010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5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5D3109-1E38-4A01-9C23-9797418E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64609F0-16E4-4348-9292-54655059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34A8A82-C47A-42F0-85DD-92B88BDA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13CD8DD-843D-4C44-A38A-EA164911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9AC188D-4AC9-432C-B275-9A2A85EC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1FAF16B-A297-4FD3-AA74-664A321E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DAAB26F-95DF-4460-8074-BD6B0F99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2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DCD6D6-511E-4F49-819D-93685E80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982D88E-83F9-4195-923F-A91CE593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C26ACB1-7EF0-4901-8AEB-7DBDC74DC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77C989-C67A-43FB-8280-5861AD52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C801F2F-6287-40CD-B130-F4B8582A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6C15B9-086B-4C93-B2DE-7C01DF12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0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4A2495-CD46-4597-A963-EA1C6B06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EC1E7DC-2AA8-41D3-99A7-B1FEA7746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38B75A-1040-4E25-8EC5-58998FA8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B57054F-FD48-491E-9E6C-C5F52B3D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49C5F9E-0524-48F8-A790-35F04622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5C5006C-A1FB-45C6-A8C2-76724B9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7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429F94F-4FFE-4497-883C-00EA1748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DA04DE8-C6B8-4D65-BE2E-3F58357F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1DA7815-AECB-4666-80FA-AF050CFD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35F0-9E9A-4E8A-B463-9AF283133AE1}" type="datetimeFigureOut">
              <a:rPr lang="es-AR" smtClean="0"/>
              <a:t>07/04/2021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EC968C-239E-473A-BE9C-2D93A2C63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C6A21CC-E2AF-4102-956B-C02207593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BFE0-B330-427A-9453-8FEFBEF7C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778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s-ES" sz="9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Tipos de cambio</a:t>
            </a:r>
            <a:endParaRPr lang="es-AR" sz="9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DE4717-CDB6-4D6E-842C-48834C070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Genesis Meza y Sol Medina</a:t>
            </a:r>
            <a:endParaRPr lang="es-AR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60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9300"/>
            <a:ext cx="9144000" cy="2819399"/>
          </a:xfrm>
        </p:spPr>
        <p:txBody>
          <a:bodyPr>
            <a:normAutofit/>
          </a:bodyPr>
          <a:lstStyle/>
          <a:p>
            <a:r>
              <a:rPr lang="es-ES" sz="9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¡Gracias por la atención!</a:t>
            </a:r>
            <a:endParaRPr lang="es-AR" sz="9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DE4717-CDB6-4D6E-842C-48834C070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9571" y="6290810"/>
            <a:ext cx="9144000" cy="1655762"/>
          </a:xfrm>
        </p:spPr>
        <p:txBody>
          <a:bodyPr/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Genesis Meza y Sol Medina</a:t>
            </a:r>
            <a:endParaRPr lang="es-AR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5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416277"/>
          </a:xfrm>
        </p:spPr>
        <p:txBody>
          <a:bodyPr>
            <a:norm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mayorista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El Banco Central de la República Argentina inhabilitó a 5.000 personas para comprar  dólares – SEMANARIO ARGENTINO">
            <a:extLst>
              <a:ext uri="{FF2B5EF4-FFF2-40B4-BE49-F238E27FC236}">
                <a16:creationId xmlns="" xmlns:a16="http://schemas.microsoft.com/office/drawing/2014/main" id="{6DBF5A68-AA7B-4254-94E8-CA49FCF0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99" y="4334033"/>
            <a:ext cx="4172721" cy="23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8640" y="2225407"/>
            <a:ext cx="321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Banco </a:t>
            </a:r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Central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 flipH="1">
            <a:off x="4004477" y="2187634"/>
            <a:ext cx="343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Compra o venta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50160" y="2218587"/>
            <a:ext cx="351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Bancos/ Casas de cambio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8960" y="3304733"/>
            <a:ext cx="471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precio </a:t>
            </a:r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del dólar mayorista es menor al del  dólar minorista 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831335" y="2456239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056304" y="2456239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5242192" y="2634085"/>
            <a:ext cx="1836" cy="62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416277"/>
          </a:xfrm>
        </p:spPr>
        <p:txBody>
          <a:bodyPr>
            <a:norm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minorista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639C8F9-5A81-45E2-961D-61B81081351B}"/>
              </a:ext>
            </a:extLst>
          </p:cNvPr>
          <p:cNvSpPr txBox="1"/>
          <p:nvPr/>
        </p:nvSpPr>
        <p:spPr>
          <a:xfrm>
            <a:off x="1110343" y="1676400"/>
            <a:ext cx="982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 o empresa 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compra o venta  bancos o casas de cambio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2 cotizaciones  compra (más bajo)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			   venta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endParaRPr lang="es-E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Diferencia entre 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cotizaciones  “spread”</a:t>
            </a:r>
          </a:p>
        </p:txBody>
      </p:sp>
      <p:pic>
        <p:nvPicPr>
          <p:cNvPr id="1030" name="Picture 6" descr="Comprando y vendiendo dólares en tiempos de cuarentena COVID-19 | by Juan  Betancourt | Medium">
            <a:extLst>
              <a:ext uri="{FF2B5EF4-FFF2-40B4-BE49-F238E27FC236}">
                <a16:creationId xmlns="" xmlns:a16="http://schemas.microsoft.com/office/drawing/2014/main" id="{6EFF95FC-489D-4EE2-915F-7F030C3E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2" y="3692552"/>
            <a:ext cx="5297941" cy="29780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251859"/>
          </a:xfrm>
        </p:spPr>
        <p:txBody>
          <a:bodyPr>
            <a:no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oficial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D0F4181-96F5-44BE-8861-42F559500EC1}"/>
              </a:ext>
            </a:extLst>
          </p:cNvPr>
          <p:cNvSpPr txBox="1"/>
          <p:nvPr/>
        </p:nvSpPr>
        <p:spPr>
          <a:xfrm>
            <a:off x="1110343" y="1676400"/>
            <a:ext cx="6988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Valor del dólar que se liquida por parte del gobierno nacional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Cristina Kirchner, Macri, Fernandez  restricciones para proteger la reserva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2do mandato de Cristina Kirchner  cepo cambiario</a:t>
            </a:r>
          </a:p>
        </p:txBody>
      </p:sp>
      <p:pic>
        <p:nvPicPr>
          <p:cNvPr id="4098" name="Picture 2" descr="Cristina Fernández de Kirchner - Wikipedia, la enciclopedia libre">
            <a:extLst>
              <a:ext uri="{FF2B5EF4-FFF2-40B4-BE49-F238E27FC236}">
                <a16:creationId xmlns="" xmlns:a16="http://schemas.microsoft.com/office/drawing/2014/main" id="{72765DDC-5E47-4898-8CCD-43AF1E41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19" y="223777"/>
            <a:ext cx="2073048" cy="27592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cri no se arrepiente de haber ido al FMI y afirmó que Perón se afiliaría  a JxC | Notife">
            <a:extLst>
              <a:ext uri="{FF2B5EF4-FFF2-40B4-BE49-F238E27FC236}">
                <a16:creationId xmlns="" xmlns:a16="http://schemas.microsoft.com/office/drawing/2014/main" id="{35807125-8008-439D-8837-98AC2165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72" y="3096753"/>
            <a:ext cx="2590800" cy="1714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3B588030-5AD1-4372-A34D-61A8C189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40" y="5038610"/>
            <a:ext cx="2847975" cy="16097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416277"/>
          </a:xfrm>
        </p:spPr>
        <p:txBody>
          <a:bodyPr>
            <a:norm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blue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Empresario recibe dinero debajo de la mesa - conceptos antisoborno y  corrupción | Foto Premium">
            <a:extLst>
              <a:ext uri="{FF2B5EF4-FFF2-40B4-BE49-F238E27FC236}">
                <a16:creationId xmlns="" xmlns:a16="http://schemas.microsoft.com/office/drawing/2014/main" id="{B2DA8D4C-F30A-4C5F-8F16-CB12F10D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40" y="3503019"/>
            <a:ext cx="4252724" cy="28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8305" y="2186581"/>
            <a:ext cx="2170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Cepo</a:t>
            </a:r>
          </a:p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cambiario</a:t>
            </a:r>
          </a:p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del Gobierno de Cristina Fernández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17773" y="2423710"/>
            <a:ext cx="229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ació el dólar blue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35548" y="2511843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Alta demanda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672702" y="2432105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Incremento en </a:t>
            </a:r>
          </a:p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su valor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170324" y="284760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337669" y="275369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8631502" y="274845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6" y="4462038"/>
            <a:ext cx="3335185" cy="18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4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416277"/>
          </a:xfrm>
        </p:spPr>
        <p:txBody>
          <a:bodyPr>
            <a:norm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ahorro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EEC3027-7E79-4FB9-B7B5-3042D2F0384D}"/>
              </a:ext>
            </a:extLst>
          </p:cNvPr>
          <p:cNvSpPr txBox="1"/>
          <p:nvPr/>
        </p:nvSpPr>
        <p:spPr>
          <a:xfrm>
            <a:off x="729343" y="1676400"/>
            <a:ext cx="8675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Para hacerlo menos accesible  Impuesto Para una Argentina Inclusiva y solidaria</a:t>
            </a:r>
          </a:p>
        </p:txBody>
      </p:sp>
      <p:pic>
        <p:nvPicPr>
          <p:cNvPr id="5122" name="Picture 2" descr="Impuesto PAIS: cómo se aplica luego de la reglamentación">
            <a:extLst>
              <a:ext uri="{FF2B5EF4-FFF2-40B4-BE49-F238E27FC236}">
                <a16:creationId xmlns="" xmlns:a16="http://schemas.microsoft.com/office/drawing/2014/main" id="{E854FCDF-6CD9-4BE8-8326-C2609ED2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29" y="2957527"/>
            <a:ext cx="4535714" cy="3802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0EE9944-6917-4CE3-9CDE-3B16C62188FF}"/>
              </a:ext>
            </a:extLst>
          </p:cNvPr>
          <p:cNvSpPr txBox="1"/>
          <p:nvPr/>
        </p:nvSpPr>
        <p:spPr>
          <a:xfrm>
            <a:off x="729343" y="2728921"/>
            <a:ext cx="679268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Se aplicó  compra-venta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		    gastos en tarjetas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		    compra pasajes 					aéreos</a:t>
            </a:r>
            <a:b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</a:b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		    pagos de bs y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del 				exterior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+ 35% de impuesto a las ganancias</a:t>
            </a:r>
          </a:p>
        </p:txBody>
      </p:sp>
      <p:pic>
        <p:nvPicPr>
          <p:cNvPr id="5124" name="Picture 4" descr="Alberto Fernández tiene covid-19">
            <a:extLst>
              <a:ext uri="{FF2B5EF4-FFF2-40B4-BE49-F238E27FC236}">
                <a16:creationId xmlns="" xmlns:a16="http://schemas.microsoft.com/office/drawing/2014/main" id="{E384CC4A-79CC-42C9-B475-7C9F60C9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2" y="144007"/>
            <a:ext cx="2847975" cy="16097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2079174"/>
          </a:xfrm>
        </p:spPr>
        <p:txBody>
          <a:bodyPr>
            <a:normAutofit fontScale="90000"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para industrias y servicios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6945" y="3045896"/>
            <a:ext cx="234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Retenciones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4977" y="2861229"/>
            <a:ext cx="438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Exportadores de manufacturas y servicios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15190" y="3109574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Dólar  a </a:t>
            </a:r>
            <a:r>
              <a:rPr lang="es-AR" sz="28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$56,83</a:t>
            </a:r>
            <a:endParaRPr lang="es-AR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39" y="3182271"/>
            <a:ext cx="1011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70" y="3288206"/>
            <a:ext cx="1011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70" y="4344376"/>
            <a:ext cx="3874265" cy="186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1416277"/>
          </a:xfrm>
        </p:spPr>
        <p:txBody>
          <a:bodyPr>
            <a:normAutofit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contado con liqui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4431CD0-4F68-4795-A46C-85B90C334811}"/>
              </a:ext>
            </a:extLst>
          </p:cNvPr>
          <p:cNvSpPr txBox="1"/>
          <p:nvPr/>
        </p:nvSpPr>
        <p:spPr>
          <a:xfrm>
            <a:off x="729342" y="1676400"/>
            <a:ext cx="10504715" cy="115416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Acceder al dólar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operaciones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financieras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Cambiar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pesos por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dolares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en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el exterior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  <p:pic>
        <p:nvPicPr>
          <p:cNvPr id="6146" name="Picture 2" descr="Cómo es el dólar bolsa y para qué nos sirve - VilMetal.com.ar">
            <a:extLst>
              <a:ext uri="{FF2B5EF4-FFF2-40B4-BE49-F238E27FC236}">
                <a16:creationId xmlns="" xmlns:a16="http://schemas.microsoft.com/office/drawing/2014/main" id="{42613D06-B7C8-4E0A-A794-F27B789C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8" y="4169507"/>
            <a:ext cx="4876800" cy="2409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6A14F41-D162-4BA1-8B46-9A073B34BC83}"/>
              </a:ext>
            </a:extLst>
          </p:cNvPr>
          <p:cNvSpPr txBox="1"/>
          <p:nvPr/>
        </p:nvSpPr>
        <p:spPr>
          <a:xfrm>
            <a:off x="729342" y="2229764"/>
            <a:ext cx="33528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Compra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acciones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 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títulos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22607AA-FB6F-4202-B11E-4B70D55C13A9}"/>
              </a:ext>
            </a:extLst>
          </p:cNvPr>
          <p:cNvSpPr txBox="1"/>
          <p:nvPr/>
        </p:nvSpPr>
        <p:spPr>
          <a:xfrm>
            <a:off x="3646715" y="2864616"/>
            <a:ext cx="299357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Transferencia al exterior</a:t>
            </a:r>
          </a:p>
          <a:p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6EBD1B7-2C59-4F11-B7F4-C2B3A8C6F93F}"/>
              </a:ext>
            </a:extLst>
          </p:cNvPr>
          <p:cNvSpPr txBox="1"/>
          <p:nvPr/>
        </p:nvSpPr>
        <p:spPr>
          <a:xfrm>
            <a:off x="3243945" y="3184893"/>
            <a:ext cx="69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D1962C0E-0E5B-4E71-9769-F7CD58D02A11}"/>
              </a:ext>
            </a:extLst>
          </p:cNvPr>
          <p:cNvSpPr txBox="1"/>
          <p:nvPr/>
        </p:nvSpPr>
        <p:spPr>
          <a:xfrm>
            <a:off x="7010399" y="2864616"/>
            <a:ext cx="23839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Venta en el extranjero</a:t>
            </a:r>
          </a:p>
          <a:p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16F2812-C31A-4DBA-A4E5-92B79AEB0625}"/>
              </a:ext>
            </a:extLst>
          </p:cNvPr>
          <p:cNvSpPr txBox="1"/>
          <p:nvPr/>
        </p:nvSpPr>
        <p:spPr>
          <a:xfrm>
            <a:off x="9655627" y="2830562"/>
            <a:ext cx="23839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Wingdings" panose="05000000000000000000" pitchFamily="2" charset="2"/>
              </a:rPr>
              <a:t>Depósito en dólares</a:t>
            </a:r>
          </a:p>
          <a:p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1156E46-3CAB-4294-9945-7054A51455A6}"/>
              </a:ext>
            </a:extLst>
          </p:cNvPr>
          <p:cNvSpPr txBox="1"/>
          <p:nvPr/>
        </p:nvSpPr>
        <p:spPr>
          <a:xfrm>
            <a:off x="6422573" y="3158312"/>
            <a:ext cx="69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</a:t>
            </a:r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441E1D3-47D7-4465-9669-1203EC47AB0E}"/>
              </a:ext>
            </a:extLst>
          </p:cNvPr>
          <p:cNvSpPr txBox="1"/>
          <p:nvPr/>
        </p:nvSpPr>
        <p:spPr>
          <a:xfrm>
            <a:off x="9307285" y="3158312"/>
            <a:ext cx="69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26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4E720-941F-433F-B2DF-8CCE0E970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337455"/>
            <a:ext cx="11353799" cy="2090059"/>
          </a:xfrm>
        </p:spPr>
        <p:txBody>
          <a:bodyPr>
            <a:normAutofit fontScale="90000"/>
          </a:bodyPr>
          <a:lstStyle/>
          <a:p>
            <a:pPr algn="l"/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 para </a:t>
            </a:r>
            <a:r>
              <a:rPr lang="es-ES" sz="8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soja carnes</a:t>
            </a:r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ES" sz="8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ES" sz="8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cereales</a:t>
            </a:r>
            <a:endParaRPr lang="es-AR" sz="8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 flipH="1">
            <a:off x="537500" y="2770450"/>
            <a:ext cx="218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oja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41" y="2968232"/>
            <a:ext cx="1011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52511" y="280107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Retención impositiva que llega al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33%</a:t>
            </a:r>
            <a:endParaRPr lang="es-AR" sz="28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3389" y="3558449"/>
            <a:ext cx="250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Carnes y lácteos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53" y="3725703"/>
            <a:ext cx="1011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42342" y="3589202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Retención del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9%</a:t>
            </a:r>
            <a:endParaRPr lang="es-AR" sz="28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0676" y="438471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Cereales</a:t>
            </a:r>
            <a:endParaRPr lang="es-AR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85946" y="4398002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Retención asciende al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15%</a:t>
            </a:r>
            <a:endParaRPr lang="es-AR" sz="28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62" y="4521088"/>
            <a:ext cx="1011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1" y="3469791"/>
            <a:ext cx="2845008" cy="17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3" y="5023991"/>
            <a:ext cx="3058193" cy="1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25351071304E4DA5FDC8B0E73764A8" ma:contentTypeVersion="0" ma:contentTypeDescription="Crear nuevo documento." ma:contentTypeScope="" ma:versionID="cbe86878247538ecfc298ca41403a6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b137051cd68ce84e977bc2fc7b894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3AA57-E2C7-4992-871C-D1759053F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CB733D-8F34-40FE-A89E-C0770F25B230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C0D3C9-6CE4-488C-BB03-F71EE9BFC5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212</Words>
  <Application>Microsoft Office PowerPoint</Application>
  <PresentationFormat>Personalizado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Tipos de cambio</vt:lpstr>
      <vt:lpstr>Dólar mayorista</vt:lpstr>
      <vt:lpstr>Dólar minorista</vt:lpstr>
      <vt:lpstr>Dólar oficial</vt:lpstr>
      <vt:lpstr>Dólar blue</vt:lpstr>
      <vt:lpstr>Dólar ahorro</vt:lpstr>
      <vt:lpstr>Dólar para industrias y servicios</vt:lpstr>
      <vt:lpstr>Dólar contado con liqui</vt:lpstr>
      <vt:lpstr>Dólar para soja carnes, y cereales</vt:lpstr>
      <vt:lpstr>¡Gracias por la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cambio</dc:title>
  <dc:creator>Sol Medina</dc:creator>
  <cp:lastModifiedBy>Luffi</cp:lastModifiedBy>
  <cp:revision>13</cp:revision>
  <dcterms:created xsi:type="dcterms:W3CDTF">2021-04-07T00:18:43Z</dcterms:created>
  <dcterms:modified xsi:type="dcterms:W3CDTF">2021-04-07T23:12:14Z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0x0101008F25351071304E4DA5FDC8B0E73764A8</vt:lpwstr>
  </property>
</Properties>
</file>