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Satisfy"/>
      <p:regular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font" Target="fonts/Satisfy-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46ce28489d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46ce28489d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46ce28489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46ce28489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46ce28489d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46ce28489d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46ce28489d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46ce28489d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46ce28489d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46ce28489d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46ce28489d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46ce28489d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46ce28489d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46ce28489d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46ce28489d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46ce28489d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46ce28489d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46ce28489d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2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es.wikipedia.org/wiki/Ocelo_(mimetismo)" TargetMode="External"/><Relationship Id="rId4" Type="http://schemas.openxmlformats.org/officeDocument/2006/relationships/hyperlink" Target="https://es.wikipedia.org/wiki/Chaetodon_capistratus" TargetMode="External"/><Relationship Id="rId5" Type="http://schemas.openxmlformats.org/officeDocument/2006/relationships/hyperlink" Target="https://es.wikipedia.org/wiki/Cripsis" TargetMode="External"/><Relationship Id="rId6" Type="http://schemas.openxmlformats.org/officeDocument/2006/relationships/image" Target="../media/image7.png"/><Relationship Id="rId7"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es.wikipedia.org/wiki/Anthophila" TargetMode="External"/><Relationship Id="rId4" Type="http://schemas.openxmlformats.org/officeDocument/2006/relationships/image" Target="../media/image7.png"/><Relationship Id="rId5"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29750"/>
            <a:ext cx="9144000" cy="5173251"/>
          </a:xfrm>
          <a:prstGeom prst="rect">
            <a:avLst/>
          </a:prstGeom>
          <a:noFill/>
          <a:ln>
            <a:noFill/>
          </a:ln>
        </p:spPr>
      </p:pic>
      <p:sp>
        <p:nvSpPr>
          <p:cNvPr id="55" name="Google Shape;55;p13"/>
          <p:cNvSpPr/>
          <p:nvPr/>
        </p:nvSpPr>
        <p:spPr>
          <a:xfrm>
            <a:off x="1500200" y="3750475"/>
            <a:ext cx="5405400" cy="297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a:off x="2131225" y="2738450"/>
            <a:ext cx="3429000" cy="1250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3250400" y="2309825"/>
            <a:ext cx="1226400" cy="797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txBox="1"/>
          <p:nvPr>
            <p:ph type="ctrTitle"/>
          </p:nvPr>
        </p:nvSpPr>
        <p:spPr>
          <a:xfrm>
            <a:off x="1643000" y="1754575"/>
            <a:ext cx="51198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419" sz="8500">
                <a:solidFill>
                  <a:srgbClr val="9E6082"/>
                </a:solidFill>
                <a:latin typeface="Satisfy"/>
                <a:ea typeface="Satisfy"/>
                <a:cs typeface="Satisfy"/>
                <a:sym typeface="Satisfy"/>
              </a:rPr>
              <a:t>Mimetismo</a:t>
            </a:r>
            <a:endParaRPr sz="8500">
              <a:solidFill>
                <a:srgbClr val="9E6082"/>
              </a:solidFill>
              <a:latin typeface="Satisfy"/>
              <a:ea typeface="Satisfy"/>
              <a:cs typeface="Satisfy"/>
              <a:sym typeface="Satisfy"/>
            </a:endParaRPr>
          </a:p>
        </p:txBody>
      </p:sp>
      <p:sp>
        <p:nvSpPr>
          <p:cNvPr id="59" name="Google Shape;59;p13"/>
          <p:cNvSpPr/>
          <p:nvPr/>
        </p:nvSpPr>
        <p:spPr>
          <a:xfrm>
            <a:off x="2762250" y="4226725"/>
            <a:ext cx="2643300" cy="916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txBox="1"/>
          <p:nvPr/>
        </p:nvSpPr>
        <p:spPr>
          <a:xfrm>
            <a:off x="2586200" y="3594475"/>
            <a:ext cx="4319400" cy="45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a:highlight>
                  <a:srgbClr val="F3F3F3"/>
                </a:highlight>
                <a:latin typeface="Consolas"/>
                <a:ea typeface="Consolas"/>
                <a:cs typeface="Consolas"/>
                <a:sym typeface="Consolas"/>
              </a:rPr>
              <a:t>Hanke, </a:t>
            </a:r>
            <a:r>
              <a:rPr lang="es-419">
                <a:highlight>
                  <a:srgbClr val="F3F3F3"/>
                </a:highlight>
                <a:latin typeface="Consolas"/>
                <a:ea typeface="Consolas"/>
                <a:cs typeface="Consolas"/>
                <a:sym typeface="Consolas"/>
              </a:rPr>
              <a:t>Candás</a:t>
            </a:r>
            <a:r>
              <a:rPr lang="es-419">
                <a:highlight>
                  <a:srgbClr val="F3F3F3"/>
                </a:highlight>
                <a:latin typeface="Consolas"/>
                <a:ea typeface="Consolas"/>
                <a:cs typeface="Consolas"/>
                <a:sym typeface="Consolas"/>
              </a:rPr>
              <a:t>, Fleitas, Rosales y Dalmaso. </a:t>
            </a:r>
            <a:endParaRPr>
              <a:highlight>
                <a:srgbClr val="F3F3F3"/>
              </a:highlight>
              <a:latin typeface="Consolas"/>
              <a:ea typeface="Consolas"/>
              <a:cs typeface="Consolas"/>
              <a:sym typeface="Consola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2"/>
          <p:cNvSpPr txBox="1"/>
          <p:nvPr>
            <p:ph type="title"/>
          </p:nvPr>
        </p:nvSpPr>
        <p:spPr>
          <a:xfrm>
            <a:off x="623400" y="8918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419" sz="3600">
                <a:highlight>
                  <a:srgbClr val="9E6082"/>
                </a:highlight>
                <a:latin typeface="Satisfy"/>
                <a:ea typeface="Satisfy"/>
                <a:cs typeface="Satisfy"/>
                <a:sym typeface="Satisfy"/>
              </a:rPr>
              <a:t>Mimetismo Agresivo</a:t>
            </a:r>
            <a:endParaRPr sz="3600">
              <a:highlight>
                <a:srgbClr val="9E6082"/>
              </a:highlight>
              <a:latin typeface="Satisfy"/>
              <a:ea typeface="Satisfy"/>
              <a:cs typeface="Satisfy"/>
              <a:sym typeface="Satisfy"/>
            </a:endParaRPr>
          </a:p>
          <a:p>
            <a:pPr indent="0" lvl="0" marL="0" rtl="0" algn="l">
              <a:spcBef>
                <a:spcPts val="0"/>
              </a:spcBef>
              <a:spcAft>
                <a:spcPts val="0"/>
              </a:spcAft>
              <a:buNone/>
            </a:pPr>
            <a:r>
              <a:t/>
            </a:r>
            <a:endParaRPr/>
          </a:p>
        </p:txBody>
      </p:sp>
      <p:sp>
        <p:nvSpPr>
          <p:cNvPr id="156" name="Google Shape;156;p22"/>
          <p:cNvSpPr txBox="1"/>
          <p:nvPr>
            <p:ph idx="1" type="body"/>
          </p:nvPr>
        </p:nvSpPr>
        <p:spPr>
          <a:xfrm>
            <a:off x="1009050" y="1900300"/>
            <a:ext cx="3986700" cy="1868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s-419">
                <a:solidFill>
                  <a:srgbClr val="222222"/>
                </a:solidFill>
                <a:highlight>
                  <a:srgbClr val="F3F3F3"/>
                </a:highlight>
                <a:latin typeface="Consolas"/>
                <a:ea typeface="Consolas"/>
                <a:cs typeface="Consolas"/>
                <a:sym typeface="Consolas"/>
              </a:rPr>
              <a:t>venus atrapamoscas (</a:t>
            </a:r>
            <a:r>
              <a:rPr i="1" lang="es-419">
                <a:solidFill>
                  <a:srgbClr val="222222"/>
                </a:solidFill>
                <a:highlight>
                  <a:srgbClr val="F3F3F3"/>
                </a:highlight>
                <a:latin typeface="Consolas"/>
                <a:ea typeface="Consolas"/>
                <a:cs typeface="Consolas"/>
                <a:sym typeface="Consolas"/>
              </a:rPr>
              <a:t>Dionaea muscipula</a:t>
            </a:r>
            <a:r>
              <a:rPr lang="es-419">
                <a:solidFill>
                  <a:srgbClr val="222222"/>
                </a:solidFill>
                <a:highlight>
                  <a:srgbClr val="F3F3F3"/>
                </a:highlight>
                <a:latin typeface="Consolas"/>
                <a:ea typeface="Consolas"/>
                <a:cs typeface="Consolas"/>
                <a:sym typeface="Consolas"/>
              </a:rPr>
              <a:t>) imita la morfología y coloración de las flores para atraer insectos y capturarlos</a:t>
            </a:r>
            <a:endParaRPr>
              <a:highlight>
                <a:srgbClr val="F3F3F3"/>
              </a:highlight>
              <a:latin typeface="Consolas"/>
              <a:ea typeface="Consolas"/>
              <a:cs typeface="Consolas"/>
              <a:sym typeface="Consolas"/>
            </a:endParaRPr>
          </a:p>
        </p:txBody>
      </p:sp>
      <p:grpSp>
        <p:nvGrpSpPr>
          <p:cNvPr id="157" name="Google Shape;157;p22"/>
          <p:cNvGrpSpPr/>
          <p:nvPr/>
        </p:nvGrpSpPr>
        <p:grpSpPr>
          <a:xfrm>
            <a:off x="5953125" y="3345650"/>
            <a:ext cx="3190875" cy="1797850"/>
            <a:chOff x="5953125" y="3345650"/>
            <a:chExt cx="3190875" cy="1797850"/>
          </a:xfrm>
        </p:grpSpPr>
        <p:pic>
          <p:nvPicPr>
            <p:cNvPr id="158" name="Google Shape;158;p22"/>
            <p:cNvPicPr preferRelativeResize="0"/>
            <p:nvPr/>
          </p:nvPicPr>
          <p:blipFill rotWithShape="1">
            <a:blip r:embed="rId3">
              <a:alphaModFix/>
            </a:blip>
            <a:srcRect b="0" l="68750" r="0" t="65247"/>
            <a:stretch/>
          </p:blipFill>
          <p:spPr>
            <a:xfrm>
              <a:off x="6286500" y="3345650"/>
              <a:ext cx="2857500" cy="1797850"/>
            </a:xfrm>
            <a:prstGeom prst="rect">
              <a:avLst/>
            </a:prstGeom>
            <a:noFill/>
            <a:ln>
              <a:noFill/>
            </a:ln>
          </p:spPr>
        </p:pic>
        <p:sp>
          <p:nvSpPr>
            <p:cNvPr id="159" name="Google Shape;159;p22"/>
            <p:cNvSpPr/>
            <p:nvPr/>
          </p:nvSpPr>
          <p:spPr>
            <a:xfrm>
              <a:off x="5953125" y="3667125"/>
              <a:ext cx="964500" cy="36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60" name="Google Shape;160;p22"/>
          <p:cNvPicPr preferRelativeResize="0"/>
          <p:nvPr/>
        </p:nvPicPr>
        <p:blipFill>
          <a:blip r:embed="rId4">
            <a:alphaModFix/>
          </a:blip>
          <a:stretch>
            <a:fillRect/>
          </a:stretch>
        </p:blipFill>
        <p:spPr>
          <a:xfrm>
            <a:off x="5691699" y="169100"/>
            <a:ext cx="2546250" cy="3390750"/>
          </a:xfrm>
          <a:prstGeom prst="rect">
            <a:avLst/>
          </a:prstGeom>
          <a:noFill/>
          <a:ln>
            <a:noFill/>
          </a:ln>
        </p:spPr>
      </p:pic>
      <p:sp>
        <p:nvSpPr>
          <p:cNvPr id="161" name="Google Shape;161;p22"/>
          <p:cNvSpPr txBox="1"/>
          <p:nvPr/>
        </p:nvSpPr>
        <p:spPr>
          <a:xfrm>
            <a:off x="281825" y="4048125"/>
            <a:ext cx="8976600" cy="94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s-419" sz="1300">
                <a:highlight>
                  <a:srgbClr val="F3F3F3"/>
                </a:highlight>
                <a:latin typeface="Consolas"/>
                <a:ea typeface="Consolas"/>
                <a:cs typeface="Consolas"/>
                <a:sym typeface="Consolas"/>
              </a:rPr>
              <a:t>(El mimetismo agresivo ocurre en algunos depredadores y parásitos que comparten su apariencia con una especie inofensiva, engañando a las posibles presas o especies hospederas. Usan distintos tipos de mimetismo, pero en algunos casos imitan a la presa o especie huésped).</a:t>
            </a:r>
            <a:r>
              <a:rPr lang="es-419" sz="1300">
                <a:latin typeface="Consolas"/>
                <a:ea typeface="Consolas"/>
                <a:cs typeface="Consolas"/>
                <a:sym typeface="Consolas"/>
              </a:rPr>
              <a:t>​</a:t>
            </a:r>
            <a:endParaRPr sz="1300">
              <a:latin typeface="Consolas"/>
              <a:ea typeface="Consolas"/>
              <a:cs typeface="Consolas"/>
              <a:sym typeface="Consolas"/>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grpSp>
        <p:nvGrpSpPr>
          <p:cNvPr id="65" name="Google Shape;65;p14"/>
          <p:cNvGrpSpPr/>
          <p:nvPr/>
        </p:nvGrpSpPr>
        <p:grpSpPr>
          <a:xfrm>
            <a:off x="-25" y="-23875"/>
            <a:ext cx="5107800" cy="5191200"/>
            <a:chOff x="-25" y="-23875"/>
            <a:chExt cx="5107800" cy="5191200"/>
          </a:xfrm>
        </p:grpSpPr>
        <p:grpSp>
          <p:nvGrpSpPr>
            <p:cNvPr id="66" name="Google Shape;66;p14"/>
            <p:cNvGrpSpPr/>
            <p:nvPr/>
          </p:nvGrpSpPr>
          <p:grpSpPr>
            <a:xfrm>
              <a:off x="-25" y="-23875"/>
              <a:ext cx="5107800" cy="5191200"/>
              <a:chOff x="-25" y="-23875"/>
              <a:chExt cx="5107800" cy="5191200"/>
            </a:xfrm>
          </p:grpSpPr>
          <p:pic>
            <p:nvPicPr>
              <p:cNvPr id="67" name="Google Shape;67;p14"/>
              <p:cNvPicPr preferRelativeResize="0"/>
              <p:nvPr/>
            </p:nvPicPr>
            <p:blipFill rotWithShape="1">
              <a:blip r:embed="rId3">
                <a:alphaModFix/>
              </a:blip>
              <a:srcRect b="100000" l="0" r="36065" t="114850"/>
              <a:stretch/>
            </p:blipFill>
            <p:spPr>
              <a:xfrm flipH="1" rot="10800000">
                <a:off x="-25" y="-23875"/>
                <a:ext cx="5107800" cy="5191200"/>
              </a:xfrm>
              <a:prstGeom prst="rtTriangle">
                <a:avLst/>
              </a:prstGeom>
              <a:noFill/>
              <a:ln>
                <a:noFill/>
              </a:ln>
            </p:spPr>
          </p:pic>
          <p:sp>
            <p:nvSpPr>
              <p:cNvPr id="68" name="Google Shape;68;p14"/>
              <p:cNvSpPr/>
              <p:nvPr/>
            </p:nvSpPr>
            <p:spPr>
              <a:xfrm>
                <a:off x="1774025" y="2416975"/>
                <a:ext cx="976200" cy="821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 name="Google Shape;69;p14"/>
            <p:cNvSpPr/>
            <p:nvPr/>
          </p:nvSpPr>
          <p:spPr>
            <a:xfrm>
              <a:off x="1309700" y="3345650"/>
              <a:ext cx="678600" cy="28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 name="Google Shape;70;p14"/>
          <p:cNvSpPr txBox="1"/>
          <p:nvPr/>
        </p:nvSpPr>
        <p:spPr>
          <a:xfrm>
            <a:off x="2102325" y="1178600"/>
            <a:ext cx="5940600" cy="1143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600"/>
              </a:spcAft>
              <a:buNone/>
            </a:pPr>
            <a:r>
              <a:rPr lang="es-419" sz="1800">
                <a:solidFill>
                  <a:srgbClr val="434343"/>
                </a:solidFill>
                <a:highlight>
                  <a:srgbClr val="F3F3F3"/>
                </a:highlight>
                <a:latin typeface="Consolas"/>
                <a:ea typeface="Consolas"/>
                <a:cs typeface="Consolas"/>
                <a:sym typeface="Consolas"/>
              </a:rPr>
              <a:t>Habilidad de </a:t>
            </a:r>
            <a:r>
              <a:rPr lang="es-419" sz="1800">
                <a:solidFill>
                  <a:srgbClr val="434343"/>
                </a:solidFill>
                <a:highlight>
                  <a:srgbClr val="F3F3F3"/>
                </a:highlight>
                <a:latin typeface="Consolas"/>
                <a:ea typeface="Consolas"/>
                <a:cs typeface="Consolas"/>
                <a:sym typeface="Consolas"/>
              </a:rPr>
              <a:t>asemejarse a otros organismos y a su propio entorno para obtener alguna ventaja funcional.</a:t>
            </a:r>
            <a:endParaRPr sz="1800">
              <a:solidFill>
                <a:srgbClr val="434343"/>
              </a:solidFill>
              <a:highlight>
                <a:srgbClr val="F3F3F3"/>
              </a:highlight>
              <a:latin typeface="Consolas"/>
              <a:ea typeface="Consolas"/>
              <a:cs typeface="Consolas"/>
              <a:sym typeface="Consolas"/>
            </a:endParaRPr>
          </a:p>
        </p:txBody>
      </p:sp>
      <p:sp>
        <p:nvSpPr>
          <p:cNvPr id="71" name="Google Shape;71;p14"/>
          <p:cNvSpPr txBox="1"/>
          <p:nvPr/>
        </p:nvSpPr>
        <p:spPr>
          <a:xfrm>
            <a:off x="890525" y="476775"/>
            <a:ext cx="1785900" cy="67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sz="3000">
                <a:highlight>
                  <a:srgbClr val="9E6082"/>
                </a:highlight>
                <a:latin typeface="Satisfy"/>
                <a:ea typeface="Satisfy"/>
                <a:cs typeface="Satisfy"/>
                <a:sym typeface="Satisfy"/>
              </a:rPr>
              <a:t>D</a:t>
            </a:r>
            <a:r>
              <a:rPr lang="es-419" sz="3000">
                <a:highlight>
                  <a:srgbClr val="9E6082"/>
                </a:highlight>
                <a:latin typeface="Satisfy"/>
                <a:ea typeface="Satisfy"/>
                <a:cs typeface="Satisfy"/>
                <a:sym typeface="Satisfy"/>
              </a:rPr>
              <a:t>efinición</a:t>
            </a:r>
            <a:endParaRPr sz="3000">
              <a:highlight>
                <a:srgbClr val="9E6082"/>
              </a:highlight>
              <a:latin typeface="Satisfy"/>
              <a:ea typeface="Satisfy"/>
              <a:cs typeface="Satisfy"/>
              <a:sym typeface="Satisfy"/>
            </a:endParaRPr>
          </a:p>
        </p:txBody>
      </p:sp>
      <p:sp>
        <p:nvSpPr>
          <p:cNvPr id="72" name="Google Shape;72;p14"/>
          <p:cNvSpPr txBox="1"/>
          <p:nvPr/>
        </p:nvSpPr>
        <p:spPr>
          <a:xfrm>
            <a:off x="890525" y="2571750"/>
            <a:ext cx="2512800" cy="67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sz="3000">
                <a:highlight>
                  <a:srgbClr val="9E6082"/>
                </a:highlight>
                <a:latin typeface="Satisfy"/>
                <a:ea typeface="Satisfy"/>
                <a:cs typeface="Satisfy"/>
                <a:sym typeface="Satisfy"/>
              </a:rPr>
              <a:t>O</a:t>
            </a:r>
            <a:r>
              <a:rPr lang="es-419" sz="3000">
                <a:highlight>
                  <a:srgbClr val="9E6082"/>
                </a:highlight>
                <a:latin typeface="Satisfy"/>
                <a:ea typeface="Satisfy"/>
                <a:cs typeface="Satisfy"/>
                <a:sym typeface="Satisfy"/>
              </a:rPr>
              <a:t>bjetivo general </a:t>
            </a:r>
            <a:endParaRPr sz="3000">
              <a:highlight>
                <a:srgbClr val="9E6082"/>
              </a:highlight>
              <a:latin typeface="Satisfy"/>
              <a:ea typeface="Satisfy"/>
              <a:cs typeface="Satisfy"/>
              <a:sym typeface="Satisfy"/>
            </a:endParaRPr>
          </a:p>
        </p:txBody>
      </p:sp>
      <p:sp>
        <p:nvSpPr>
          <p:cNvPr id="73" name="Google Shape;73;p14"/>
          <p:cNvSpPr txBox="1"/>
          <p:nvPr/>
        </p:nvSpPr>
        <p:spPr>
          <a:xfrm>
            <a:off x="2102325" y="3250350"/>
            <a:ext cx="6441000" cy="1143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600"/>
              </a:spcAft>
              <a:buNone/>
            </a:pPr>
            <a:r>
              <a:rPr lang="es-419" sz="1800">
                <a:solidFill>
                  <a:srgbClr val="434343"/>
                </a:solidFill>
                <a:highlight>
                  <a:srgbClr val="F3F3F3"/>
                </a:highlight>
                <a:latin typeface="Consolas"/>
                <a:ea typeface="Consolas"/>
                <a:cs typeface="Consolas"/>
                <a:sym typeface="Consolas"/>
              </a:rPr>
              <a:t>E</a:t>
            </a:r>
            <a:r>
              <a:rPr lang="es-419" sz="1800">
                <a:solidFill>
                  <a:srgbClr val="434343"/>
                </a:solidFill>
                <a:highlight>
                  <a:srgbClr val="F3F3F3"/>
                </a:highlight>
                <a:latin typeface="Consolas"/>
                <a:ea typeface="Consolas"/>
                <a:cs typeface="Consolas"/>
                <a:sym typeface="Consolas"/>
              </a:rPr>
              <a:t>ngañar a los sentidos de los otros animales que conviven en el mismo </a:t>
            </a:r>
            <a:r>
              <a:rPr lang="es-419" sz="1800">
                <a:solidFill>
                  <a:srgbClr val="434343"/>
                </a:solidFill>
                <a:highlight>
                  <a:srgbClr val="F3F3F3"/>
                </a:highlight>
                <a:latin typeface="Consolas"/>
                <a:ea typeface="Consolas"/>
                <a:cs typeface="Consolas"/>
                <a:sym typeface="Consolas"/>
              </a:rPr>
              <a:t>hábitat</a:t>
            </a:r>
            <a:r>
              <a:rPr lang="es-419" sz="1800">
                <a:solidFill>
                  <a:srgbClr val="434343"/>
                </a:solidFill>
                <a:highlight>
                  <a:srgbClr val="F3F3F3"/>
                </a:highlight>
                <a:latin typeface="Consolas"/>
                <a:ea typeface="Consolas"/>
                <a:cs typeface="Consolas"/>
                <a:sym typeface="Consolas"/>
              </a:rPr>
              <a:t>, induciendo una conducta.</a:t>
            </a:r>
            <a:endParaRPr sz="1800">
              <a:solidFill>
                <a:srgbClr val="434343"/>
              </a:solidFill>
              <a:highlight>
                <a:srgbClr val="F3F3F3"/>
              </a:highlight>
              <a:latin typeface="Consolas"/>
              <a:ea typeface="Consolas"/>
              <a:cs typeface="Consolas"/>
              <a:sym typeface="Consola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5"/>
          <p:cNvSpPr txBox="1"/>
          <p:nvPr>
            <p:ph type="title"/>
          </p:nvPr>
        </p:nvSpPr>
        <p:spPr>
          <a:xfrm>
            <a:off x="514125" y="3616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sz="3600">
                <a:highlight>
                  <a:srgbClr val="9E6082"/>
                </a:highlight>
                <a:latin typeface="Satisfy"/>
                <a:ea typeface="Satisfy"/>
                <a:cs typeface="Satisfy"/>
                <a:sym typeface="Satisfy"/>
              </a:rPr>
              <a:t>Mimetismo y Cripsis</a:t>
            </a:r>
            <a:endParaRPr sz="3600">
              <a:highlight>
                <a:srgbClr val="9E6082"/>
              </a:highlight>
              <a:latin typeface="Satisfy"/>
              <a:ea typeface="Satisfy"/>
              <a:cs typeface="Satisfy"/>
              <a:sym typeface="Satisfy"/>
            </a:endParaRPr>
          </a:p>
        </p:txBody>
      </p:sp>
      <p:grpSp>
        <p:nvGrpSpPr>
          <p:cNvPr id="79" name="Google Shape;79;p15"/>
          <p:cNvGrpSpPr/>
          <p:nvPr/>
        </p:nvGrpSpPr>
        <p:grpSpPr>
          <a:xfrm>
            <a:off x="5953125" y="3345650"/>
            <a:ext cx="3190875" cy="1797850"/>
            <a:chOff x="5953125" y="3345650"/>
            <a:chExt cx="3190875" cy="1797850"/>
          </a:xfrm>
        </p:grpSpPr>
        <p:pic>
          <p:nvPicPr>
            <p:cNvPr id="80" name="Google Shape;80;p15"/>
            <p:cNvPicPr preferRelativeResize="0"/>
            <p:nvPr/>
          </p:nvPicPr>
          <p:blipFill rotWithShape="1">
            <a:blip r:embed="rId3">
              <a:alphaModFix/>
            </a:blip>
            <a:srcRect b="0" l="68750" r="0" t="65247"/>
            <a:stretch/>
          </p:blipFill>
          <p:spPr>
            <a:xfrm>
              <a:off x="6286500" y="3345650"/>
              <a:ext cx="2857500" cy="1797850"/>
            </a:xfrm>
            <a:prstGeom prst="rect">
              <a:avLst/>
            </a:prstGeom>
            <a:noFill/>
            <a:ln>
              <a:noFill/>
            </a:ln>
          </p:spPr>
        </p:pic>
        <p:sp>
          <p:nvSpPr>
            <p:cNvPr id="81" name="Google Shape;81;p15"/>
            <p:cNvSpPr/>
            <p:nvPr/>
          </p:nvSpPr>
          <p:spPr>
            <a:xfrm>
              <a:off x="5953125" y="3667125"/>
              <a:ext cx="964500" cy="36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82" name="Google Shape;82;p15"/>
          <p:cNvPicPr preferRelativeResize="0"/>
          <p:nvPr/>
        </p:nvPicPr>
        <p:blipFill>
          <a:blip r:embed="rId4">
            <a:alphaModFix/>
          </a:blip>
          <a:stretch>
            <a:fillRect/>
          </a:stretch>
        </p:blipFill>
        <p:spPr>
          <a:xfrm>
            <a:off x="4754575" y="619650"/>
            <a:ext cx="3857700" cy="2571800"/>
          </a:xfrm>
          <a:prstGeom prst="rect">
            <a:avLst/>
          </a:prstGeom>
          <a:noFill/>
          <a:ln>
            <a:noFill/>
          </a:ln>
        </p:spPr>
      </p:pic>
      <p:sp>
        <p:nvSpPr>
          <p:cNvPr id="83" name="Google Shape;83;p15"/>
          <p:cNvSpPr txBox="1"/>
          <p:nvPr>
            <p:ph idx="1" type="body"/>
          </p:nvPr>
        </p:nvSpPr>
        <p:spPr>
          <a:xfrm>
            <a:off x="630675" y="1547750"/>
            <a:ext cx="3941400" cy="17979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s-419">
                <a:solidFill>
                  <a:srgbClr val="222222"/>
                </a:solidFill>
                <a:highlight>
                  <a:srgbClr val="F3F3F3"/>
                </a:highlight>
                <a:latin typeface="Consolas"/>
                <a:ea typeface="Consolas"/>
                <a:cs typeface="Consolas"/>
                <a:sym typeface="Consolas"/>
              </a:rPr>
              <a:t>El color oscuro del dorso compensa la iluminación más intensa desde arriba. Por otro lado, el color claro del vientre rompe la silueta con la iluminación del sol cuando es mirado desde abajo.</a:t>
            </a:r>
            <a:endParaRPr>
              <a:highlight>
                <a:srgbClr val="F3F3F3"/>
              </a:highlight>
              <a:latin typeface="Consolas"/>
              <a:ea typeface="Consolas"/>
              <a:cs typeface="Consolas"/>
              <a:sym typeface="Consolas"/>
            </a:endParaRPr>
          </a:p>
        </p:txBody>
      </p:sp>
      <p:sp>
        <p:nvSpPr>
          <p:cNvPr id="84" name="Google Shape;84;p15"/>
          <p:cNvSpPr txBox="1"/>
          <p:nvPr/>
        </p:nvSpPr>
        <p:spPr>
          <a:xfrm>
            <a:off x="341000" y="4395025"/>
            <a:ext cx="8693700" cy="62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419">
                <a:highlight>
                  <a:srgbClr val="F3F3F3"/>
                </a:highlight>
                <a:latin typeface="Consolas"/>
                <a:ea typeface="Consolas"/>
                <a:cs typeface="Consolas"/>
                <a:sym typeface="Consolas"/>
              </a:rPr>
              <a:t>(Cuando hablamos de </a:t>
            </a:r>
            <a:r>
              <a:rPr lang="es-419">
                <a:solidFill>
                  <a:schemeClr val="dk1"/>
                </a:solidFill>
                <a:highlight>
                  <a:srgbClr val="F3F3F3"/>
                </a:highlight>
                <a:latin typeface="Consolas"/>
                <a:ea typeface="Consolas"/>
                <a:cs typeface="Consolas"/>
                <a:sym typeface="Consolas"/>
              </a:rPr>
              <a:t>mimetismo, nos referimos a un ser vivo que se asemeja a otros de su entorno, y de cripsis cuando el ser vivo se asemeja al propio entorno donde vive).</a:t>
            </a:r>
            <a:endParaRPr>
              <a:highlight>
                <a:srgbClr val="F3F3F3"/>
              </a:highlight>
              <a:latin typeface="Consolas"/>
              <a:ea typeface="Consolas"/>
              <a:cs typeface="Consolas"/>
              <a:sym typeface="Consola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6"/>
          <p:cNvSpPr txBox="1"/>
          <p:nvPr>
            <p:ph type="title"/>
          </p:nvPr>
        </p:nvSpPr>
        <p:spPr>
          <a:xfrm>
            <a:off x="789525" y="5955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sz="3600">
                <a:highlight>
                  <a:srgbClr val="9E6082"/>
                </a:highlight>
                <a:latin typeface="Satisfy"/>
                <a:ea typeface="Satisfy"/>
                <a:cs typeface="Satisfy"/>
                <a:sym typeface="Satisfy"/>
              </a:rPr>
              <a:t>A</a:t>
            </a:r>
            <a:r>
              <a:rPr lang="es-419" sz="3600">
                <a:highlight>
                  <a:srgbClr val="9E6082"/>
                </a:highlight>
                <a:latin typeface="Satisfy"/>
                <a:ea typeface="Satisfy"/>
                <a:cs typeface="Satisfy"/>
                <a:sym typeface="Satisfy"/>
              </a:rPr>
              <a:t>posematismo</a:t>
            </a:r>
            <a:endParaRPr sz="3600">
              <a:highlight>
                <a:srgbClr val="9E6082"/>
              </a:highlight>
              <a:latin typeface="Satisfy"/>
              <a:ea typeface="Satisfy"/>
              <a:cs typeface="Satisfy"/>
              <a:sym typeface="Satisfy"/>
            </a:endParaRPr>
          </a:p>
        </p:txBody>
      </p:sp>
      <p:sp>
        <p:nvSpPr>
          <p:cNvPr id="90" name="Google Shape;90;p16"/>
          <p:cNvSpPr txBox="1"/>
          <p:nvPr>
            <p:ph idx="1" type="body"/>
          </p:nvPr>
        </p:nvSpPr>
        <p:spPr>
          <a:xfrm>
            <a:off x="469625" y="1564200"/>
            <a:ext cx="4452900" cy="2015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s-419">
                <a:solidFill>
                  <a:srgbClr val="212529"/>
                </a:solidFill>
                <a:highlight>
                  <a:srgbClr val="F3F3F3"/>
                </a:highlight>
                <a:latin typeface="Consolas"/>
                <a:ea typeface="Consolas"/>
                <a:cs typeface="Consolas"/>
                <a:sym typeface="Consolas"/>
              </a:rPr>
              <a:t>La llamativa coloración roja y negra que luce la rana </a:t>
            </a:r>
            <a:r>
              <a:rPr i="1" lang="es-419">
                <a:solidFill>
                  <a:srgbClr val="212529"/>
                </a:solidFill>
                <a:highlight>
                  <a:srgbClr val="F3F3F3"/>
                </a:highlight>
                <a:latin typeface="Consolas"/>
                <a:ea typeface="Consolas"/>
                <a:cs typeface="Consolas"/>
                <a:sym typeface="Consolas"/>
              </a:rPr>
              <a:t>Ranitomeya </a:t>
            </a:r>
            <a:r>
              <a:rPr i="1" lang="es-419">
                <a:solidFill>
                  <a:srgbClr val="212529"/>
                </a:solidFill>
                <a:highlight>
                  <a:srgbClr val="F3F3F3"/>
                </a:highlight>
                <a:latin typeface="Consolas"/>
                <a:ea typeface="Consolas"/>
                <a:cs typeface="Consolas"/>
                <a:sym typeface="Consolas"/>
              </a:rPr>
              <a:t>reticulata </a:t>
            </a:r>
            <a:r>
              <a:rPr lang="es-419">
                <a:solidFill>
                  <a:srgbClr val="212529"/>
                </a:solidFill>
                <a:highlight>
                  <a:srgbClr val="F3F3F3"/>
                </a:highlight>
                <a:latin typeface="Consolas"/>
                <a:ea typeface="Consolas"/>
                <a:cs typeface="Consolas"/>
                <a:sym typeface="Consolas"/>
              </a:rPr>
              <a:t>indica</a:t>
            </a:r>
            <a:r>
              <a:rPr lang="es-419">
                <a:solidFill>
                  <a:srgbClr val="212529"/>
                </a:solidFill>
                <a:highlight>
                  <a:srgbClr val="F3F3F3"/>
                </a:highlight>
                <a:latin typeface="Consolas"/>
                <a:ea typeface="Consolas"/>
                <a:cs typeface="Consolas"/>
                <a:sym typeface="Consolas"/>
              </a:rPr>
              <a:t> a las claras que hay que evitar el contacto con ella: posee un potente veneno neurotóxico. </a:t>
            </a:r>
            <a:endParaRPr>
              <a:highlight>
                <a:srgbClr val="F3F3F3"/>
              </a:highlight>
              <a:latin typeface="Consolas"/>
              <a:ea typeface="Consolas"/>
              <a:cs typeface="Consolas"/>
              <a:sym typeface="Consolas"/>
            </a:endParaRPr>
          </a:p>
        </p:txBody>
      </p:sp>
      <p:grpSp>
        <p:nvGrpSpPr>
          <p:cNvPr id="91" name="Google Shape;91;p16"/>
          <p:cNvGrpSpPr/>
          <p:nvPr/>
        </p:nvGrpSpPr>
        <p:grpSpPr>
          <a:xfrm>
            <a:off x="5953125" y="3345650"/>
            <a:ext cx="3190875" cy="1797850"/>
            <a:chOff x="5953125" y="3345650"/>
            <a:chExt cx="3190875" cy="1797850"/>
          </a:xfrm>
        </p:grpSpPr>
        <p:pic>
          <p:nvPicPr>
            <p:cNvPr id="92" name="Google Shape;92;p16"/>
            <p:cNvPicPr preferRelativeResize="0"/>
            <p:nvPr/>
          </p:nvPicPr>
          <p:blipFill rotWithShape="1">
            <a:blip r:embed="rId3">
              <a:alphaModFix/>
            </a:blip>
            <a:srcRect b="0" l="68750" r="0" t="65247"/>
            <a:stretch/>
          </p:blipFill>
          <p:spPr>
            <a:xfrm>
              <a:off x="6286500" y="3345650"/>
              <a:ext cx="2857500" cy="1797850"/>
            </a:xfrm>
            <a:prstGeom prst="rect">
              <a:avLst/>
            </a:prstGeom>
            <a:noFill/>
            <a:ln>
              <a:noFill/>
            </a:ln>
          </p:spPr>
        </p:pic>
        <p:sp>
          <p:nvSpPr>
            <p:cNvPr id="93" name="Google Shape;93;p16"/>
            <p:cNvSpPr/>
            <p:nvPr/>
          </p:nvSpPr>
          <p:spPr>
            <a:xfrm>
              <a:off x="5953125" y="3667125"/>
              <a:ext cx="964500" cy="36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94" name="Google Shape;94;p16"/>
          <p:cNvPicPr preferRelativeResize="0"/>
          <p:nvPr/>
        </p:nvPicPr>
        <p:blipFill>
          <a:blip r:embed="rId4">
            <a:alphaModFix/>
          </a:blip>
          <a:stretch>
            <a:fillRect/>
          </a:stretch>
        </p:blipFill>
        <p:spPr>
          <a:xfrm>
            <a:off x="5491750" y="707624"/>
            <a:ext cx="3113152" cy="2345250"/>
          </a:xfrm>
          <a:prstGeom prst="rect">
            <a:avLst/>
          </a:prstGeom>
          <a:noFill/>
          <a:ln>
            <a:noFill/>
          </a:ln>
        </p:spPr>
      </p:pic>
      <p:sp>
        <p:nvSpPr>
          <p:cNvPr id="95" name="Google Shape;95;p16"/>
          <p:cNvSpPr txBox="1"/>
          <p:nvPr/>
        </p:nvSpPr>
        <p:spPr>
          <a:xfrm>
            <a:off x="398925" y="4373600"/>
            <a:ext cx="8604900" cy="50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419">
                <a:solidFill>
                  <a:schemeClr val="dk1"/>
                </a:solidFill>
                <a:highlight>
                  <a:srgbClr val="F3F3F3"/>
                </a:highlight>
                <a:latin typeface="Consolas"/>
                <a:ea typeface="Consolas"/>
                <a:cs typeface="Consolas"/>
                <a:sym typeface="Consolas"/>
              </a:rPr>
              <a:t>(Cuando hablamos de “Aposematismo” nos referimos al caso de animales inofensivos que adoptan los rasgos de advertencia de otros peligrosos).</a:t>
            </a:r>
            <a:endParaRPr>
              <a:highlight>
                <a:srgbClr val="F3F3F3"/>
              </a:highlight>
              <a:latin typeface="Consolas"/>
              <a:ea typeface="Consolas"/>
              <a:cs typeface="Consolas"/>
              <a:sym typeface="Consola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7"/>
          <p:cNvSpPr txBox="1"/>
          <p:nvPr>
            <p:ph type="title"/>
          </p:nvPr>
        </p:nvSpPr>
        <p:spPr>
          <a:xfrm>
            <a:off x="311700" y="318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419" sz="3600">
                <a:highlight>
                  <a:srgbClr val="9E6082"/>
                </a:highlight>
                <a:latin typeface="Satisfy"/>
                <a:ea typeface="Satisfy"/>
                <a:cs typeface="Satisfy"/>
                <a:sym typeface="Satisfy"/>
              </a:rPr>
              <a:t>Automimetismo</a:t>
            </a:r>
            <a:endParaRPr sz="3600">
              <a:highlight>
                <a:srgbClr val="9E6082"/>
              </a:highlight>
              <a:latin typeface="Satisfy"/>
              <a:ea typeface="Satisfy"/>
              <a:cs typeface="Satisfy"/>
              <a:sym typeface="Satisfy"/>
            </a:endParaRPr>
          </a:p>
          <a:p>
            <a:pPr indent="0" lvl="0" marL="0" rtl="0" algn="l">
              <a:spcBef>
                <a:spcPts val="0"/>
              </a:spcBef>
              <a:spcAft>
                <a:spcPts val="0"/>
              </a:spcAft>
              <a:buNone/>
            </a:pPr>
            <a:r>
              <a:t/>
            </a:r>
            <a:endParaRPr/>
          </a:p>
        </p:txBody>
      </p:sp>
      <p:sp>
        <p:nvSpPr>
          <p:cNvPr id="101" name="Google Shape;101;p17"/>
          <p:cNvSpPr txBox="1"/>
          <p:nvPr>
            <p:ph idx="1" type="body"/>
          </p:nvPr>
        </p:nvSpPr>
        <p:spPr>
          <a:xfrm>
            <a:off x="430800" y="1264625"/>
            <a:ext cx="4141200" cy="2443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s-419">
                <a:solidFill>
                  <a:srgbClr val="434343"/>
                </a:solidFill>
                <a:highlight>
                  <a:srgbClr val="F3F3F3"/>
                </a:highlight>
                <a:latin typeface="Consolas"/>
                <a:ea typeface="Consolas"/>
                <a:cs typeface="Consolas"/>
                <a:sym typeface="Consolas"/>
              </a:rPr>
              <a:t>Los </a:t>
            </a:r>
            <a:r>
              <a:rPr lang="es-419">
                <a:solidFill>
                  <a:srgbClr val="434343"/>
                </a:solidFill>
                <a:highlight>
                  <a:srgbClr val="F3F3F3"/>
                </a:highlight>
                <a:uFill>
                  <a:noFill/>
                </a:uFill>
                <a:latin typeface="Consolas"/>
                <a:ea typeface="Consolas"/>
                <a:cs typeface="Consolas"/>
                <a:sym typeface="Consolas"/>
                <a:hlinkClick r:id="rId3"/>
              </a:rPr>
              <a:t>ocelos</a:t>
            </a:r>
            <a:r>
              <a:rPr lang="es-419">
                <a:solidFill>
                  <a:srgbClr val="434343"/>
                </a:solidFill>
                <a:highlight>
                  <a:srgbClr val="F3F3F3"/>
                </a:highlight>
                <a:latin typeface="Consolas"/>
                <a:ea typeface="Consolas"/>
                <a:cs typeface="Consolas"/>
                <a:sym typeface="Consolas"/>
              </a:rPr>
              <a:t> de los </a:t>
            </a:r>
            <a:r>
              <a:rPr lang="es-419">
                <a:solidFill>
                  <a:srgbClr val="434343"/>
                </a:solidFill>
                <a:highlight>
                  <a:srgbClr val="F3F3F3"/>
                </a:highlight>
                <a:uFill>
                  <a:noFill/>
                </a:uFill>
                <a:latin typeface="Consolas"/>
                <a:ea typeface="Consolas"/>
                <a:cs typeface="Consolas"/>
                <a:sym typeface="Consolas"/>
                <a:hlinkClick r:id="rId4"/>
              </a:rPr>
              <a:t>peces mariposa</a:t>
            </a:r>
            <a:r>
              <a:rPr lang="es-419">
                <a:solidFill>
                  <a:srgbClr val="434343"/>
                </a:solidFill>
                <a:highlight>
                  <a:srgbClr val="F3F3F3"/>
                </a:highlight>
                <a:latin typeface="Consolas"/>
                <a:ea typeface="Consolas"/>
                <a:cs typeface="Consolas"/>
                <a:sym typeface="Consolas"/>
              </a:rPr>
              <a:t>(</a:t>
            </a:r>
            <a:r>
              <a:rPr i="1" lang="es-419">
                <a:solidFill>
                  <a:srgbClr val="434343"/>
                </a:solidFill>
                <a:highlight>
                  <a:srgbClr val="F3F3F3"/>
                </a:highlight>
                <a:latin typeface="Consolas"/>
                <a:ea typeface="Consolas"/>
                <a:cs typeface="Consolas"/>
                <a:sym typeface="Consolas"/>
              </a:rPr>
              <a:t>Chaetodon capistratus</a:t>
            </a:r>
            <a:r>
              <a:rPr lang="es-419">
                <a:solidFill>
                  <a:srgbClr val="434343"/>
                </a:solidFill>
                <a:highlight>
                  <a:srgbClr val="F3F3F3"/>
                </a:highlight>
                <a:latin typeface="Consolas"/>
                <a:ea typeface="Consolas"/>
                <a:cs typeface="Consolas"/>
                <a:sym typeface="Consolas"/>
              </a:rPr>
              <a:t>) imitan sus propios ojos, que se </a:t>
            </a:r>
            <a:r>
              <a:rPr lang="es-419">
                <a:solidFill>
                  <a:srgbClr val="434343"/>
                </a:solidFill>
                <a:highlight>
                  <a:srgbClr val="F3F3F3"/>
                </a:highlight>
                <a:uFill>
                  <a:noFill/>
                </a:uFill>
                <a:latin typeface="Consolas"/>
                <a:ea typeface="Consolas"/>
                <a:cs typeface="Consolas"/>
                <a:sym typeface="Consolas"/>
                <a:hlinkClick r:id="rId5"/>
              </a:rPr>
              <a:t>camuflan</a:t>
            </a:r>
            <a:r>
              <a:rPr lang="es-419">
                <a:solidFill>
                  <a:srgbClr val="434343"/>
                </a:solidFill>
                <a:highlight>
                  <a:srgbClr val="F3F3F3"/>
                </a:highlight>
                <a:latin typeface="Consolas"/>
                <a:ea typeface="Consolas"/>
                <a:cs typeface="Consolas"/>
                <a:sym typeface="Consolas"/>
              </a:rPr>
              <a:t> con una máscara ocular disruptiva, desviando los ataques de la cabeza vulnerable.</a:t>
            </a:r>
            <a:endParaRPr>
              <a:solidFill>
                <a:srgbClr val="434343"/>
              </a:solidFill>
              <a:highlight>
                <a:srgbClr val="F3F3F3"/>
              </a:highlight>
              <a:latin typeface="Consolas"/>
              <a:ea typeface="Consolas"/>
              <a:cs typeface="Consolas"/>
              <a:sym typeface="Consolas"/>
            </a:endParaRPr>
          </a:p>
        </p:txBody>
      </p:sp>
      <p:grpSp>
        <p:nvGrpSpPr>
          <p:cNvPr id="102" name="Google Shape;102;p17"/>
          <p:cNvGrpSpPr/>
          <p:nvPr/>
        </p:nvGrpSpPr>
        <p:grpSpPr>
          <a:xfrm>
            <a:off x="5953125" y="3345650"/>
            <a:ext cx="3190875" cy="1797850"/>
            <a:chOff x="5953125" y="3345650"/>
            <a:chExt cx="3190875" cy="1797850"/>
          </a:xfrm>
        </p:grpSpPr>
        <p:pic>
          <p:nvPicPr>
            <p:cNvPr id="103" name="Google Shape;103;p17"/>
            <p:cNvPicPr preferRelativeResize="0"/>
            <p:nvPr/>
          </p:nvPicPr>
          <p:blipFill rotWithShape="1">
            <a:blip r:embed="rId6">
              <a:alphaModFix/>
            </a:blip>
            <a:srcRect b="0" l="68750" r="0" t="65247"/>
            <a:stretch/>
          </p:blipFill>
          <p:spPr>
            <a:xfrm>
              <a:off x="6286500" y="3345650"/>
              <a:ext cx="2857500" cy="1797850"/>
            </a:xfrm>
            <a:prstGeom prst="rect">
              <a:avLst/>
            </a:prstGeom>
            <a:noFill/>
            <a:ln>
              <a:noFill/>
            </a:ln>
          </p:spPr>
        </p:pic>
        <p:sp>
          <p:nvSpPr>
            <p:cNvPr id="104" name="Google Shape;104;p17"/>
            <p:cNvSpPr/>
            <p:nvPr/>
          </p:nvSpPr>
          <p:spPr>
            <a:xfrm>
              <a:off x="5953125" y="3667125"/>
              <a:ext cx="964500" cy="36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05" name="Google Shape;105;p17"/>
          <p:cNvPicPr preferRelativeResize="0"/>
          <p:nvPr/>
        </p:nvPicPr>
        <p:blipFill>
          <a:blip r:embed="rId7">
            <a:alphaModFix/>
          </a:blip>
          <a:stretch>
            <a:fillRect/>
          </a:stretch>
        </p:blipFill>
        <p:spPr>
          <a:xfrm>
            <a:off x="4572000" y="1170125"/>
            <a:ext cx="3603214" cy="2175525"/>
          </a:xfrm>
          <a:prstGeom prst="rect">
            <a:avLst/>
          </a:prstGeom>
          <a:noFill/>
          <a:ln>
            <a:noFill/>
          </a:ln>
        </p:spPr>
      </p:pic>
      <p:sp>
        <p:nvSpPr>
          <p:cNvPr id="106" name="Google Shape;106;p17"/>
          <p:cNvSpPr txBox="1"/>
          <p:nvPr/>
        </p:nvSpPr>
        <p:spPr>
          <a:xfrm>
            <a:off x="311700" y="3968150"/>
            <a:ext cx="8700300" cy="96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419">
                <a:solidFill>
                  <a:schemeClr val="dk1"/>
                </a:solidFill>
                <a:highlight>
                  <a:srgbClr val="F3F3F3"/>
                </a:highlight>
                <a:latin typeface="Consolas"/>
                <a:ea typeface="Consolas"/>
                <a:cs typeface="Consolas"/>
                <a:sym typeface="Consolas"/>
              </a:rPr>
              <a:t>(Al hablar de “Automimetismo” nos referimos a la capacidad que tienen algunos animales de hacer que una parte de su cuerpo se </a:t>
            </a:r>
            <a:r>
              <a:rPr lang="es-419">
                <a:solidFill>
                  <a:schemeClr val="dk1"/>
                </a:solidFill>
                <a:highlight>
                  <a:srgbClr val="F3F3F3"/>
                </a:highlight>
                <a:latin typeface="Consolas"/>
                <a:ea typeface="Consolas"/>
                <a:cs typeface="Consolas"/>
                <a:sym typeface="Consolas"/>
              </a:rPr>
              <a:t>mimetice</a:t>
            </a:r>
            <a:r>
              <a:rPr lang="es-419">
                <a:solidFill>
                  <a:schemeClr val="dk1"/>
                </a:solidFill>
                <a:highlight>
                  <a:srgbClr val="F3F3F3"/>
                </a:highlight>
                <a:latin typeface="Consolas"/>
                <a:ea typeface="Consolas"/>
                <a:cs typeface="Consolas"/>
                <a:sym typeface="Consolas"/>
              </a:rPr>
              <a:t> con otra que resulte más vulnerable, para así desviar el ataque de los predadores hacia las partes menos vulnerables del cuerpo).</a:t>
            </a:r>
            <a:endParaRPr>
              <a:highlight>
                <a:srgbClr val="F3F3F3"/>
              </a:highlight>
              <a:latin typeface="Consolas"/>
              <a:ea typeface="Consolas"/>
              <a:cs typeface="Consolas"/>
              <a:sym typeface="Consola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8"/>
          <p:cNvSpPr txBox="1"/>
          <p:nvPr>
            <p:ph type="title"/>
          </p:nvPr>
        </p:nvSpPr>
        <p:spPr>
          <a:xfrm>
            <a:off x="311700" y="251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419" sz="3600">
                <a:highlight>
                  <a:srgbClr val="9E6082"/>
                </a:highlight>
                <a:latin typeface="Satisfy"/>
                <a:ea typeface="Satisfy"/>
                <a:cs typeface="Satisfy"/>
                <a:sym typeface="Satisfy"/>
              </a:rPr>
              <a:t>Mimetismo Batesiano</a:t>
            </a:r>
            <a:endParaRPr sz="3600">
              <a:highlight>
                <a:srgbClr val="9E6082"/>
              </a:highlight>
              <a:latin typeface="Satisfy"/>
              <a:ea typeface="Satisfy"/>
              <a:cs typeface="Satisfy"/>
              <a:sym typeface="Satisfy"/>
            </a:endParaRPr>
          </a:p>
          <a:p>
            <a:pPr indent="0" lvl="0" marL="0" rtl="0" algn="l">
              <a:spcBef>
                <a:spcPts val="0"/>
              </a:spcBef>
              <a:spcAft>
                <a:spcPts val="0"/>
              </a:spcAft>
              <a:buNone/>
            </a:pPr>
            <a:r>
              <a:t/>
            </a:r>
            <a:endParaRPr/>
          </a:p>
        </p:txBody>
      </p:sp>
      <p:sp>
        <p:nvSpPr>
          <p:cNvPr id="112" name="Google Shape;112;p18"/>
          <p:cNvSpPr txBox="1"/>
          <p:nvPr>
            <p:ph idx="1" type="body"/>
          </p:nvPr>
        </p:nvSpPr>
        <p:spPr>
          <a:xfrm>
            <a:off x="221300" y="1074400"/>
            <a:ext cx="51411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s-419">
                <a:solidFill>
                  <a:srgbClr val="434343"/>
                </a:solidFill>
                <a:highlight>
                  <a:srgbClr val="F3F3F3"/>
                </a:highlight>
                <a:latin typeface="Consolas"/>
                <a:ea typeface="Consolas"/>
                <a:cs typeface="Consolas"/>
                <a:sym typeface="Consolas"/>
              </a:rPr>
              <a:t>La falsa coral (</a:t>
            </a:r>
            <a:r>
              <a:rPr i="1" lang="es-419">
                <a:solidFill>
                  <a:srgbClr val="434343"/>
                </a:solidFill>
                <a:highlight>
                  <a:srgbClr val="F3F3F3"/>
                </a:highlight>
                <a:latin typeface="Consolas"/>
                <a:ea typeface="Consolas"/>
                <a:cs typeface="Consolas"/>
                <a:sym typeface="Consolas"/>
              </a:rPr>
              <a:t>Lampropeltis triangulum</a:t>
            </a:r>
            <a:r>
              <a:rPr lang="es-419">
                <a:solidFill>
                  <a:srgbClr val="434343"/>
                </a:solidFill>
                <a:highlight>
                  <a:srgbClr val="F3F3F3"/>
                </a:highlight>
                <a:latin typeface="Consolas"/>
                <a:ea typeface="Consolas"/>
                <a:cs typeface="Consolas"/>
                <a:sym typeface="Consolas"/>
              </a:rPr>
              <a:t>), una inocua culebra que copia los colores de las peligrosísimas corales, o de algunas moscas de la familia </a:t>
            </a:r>
            <a:r>
              <a:rPr i="1" lang="es-419">
                <a:solidFill>
                  <a:srgbClr val="434343"/>
                </a:solidFill>
                <a:highlight>
                  <a:srgbClr val="F3F3F3"/>
                </a:highlight>
                <a:latin typeface="Consolas"/>
                <a:ea typeface="Consolas"/>
                <a:cs typeface="Consolas"/>
                <a:sym typeface="Consolas"/>
              </a:rPr>
              <a:t>Bombyliidae</a:t>
            </a:r>
            <a:r>
              <a:rPr lang="es-419">
                <a:solidFill>
                  <a:srgbClr val="434343"/>
                </a:solidFill>
                <a:highlight>
                  <a:srgbClr val="F3F3F3"/>
                </a:highlight>
                <a:latin typeface="Consolas"/>
                <a:ea typeface="Consolas"/>
                <a:cs typeface="Consolas"/>
                <a:sym typeface="Consolas"/>
              </a:rPr>
              <a:t> que adoptan unos colores tan similares a los de la avispa común que, al verlas, el personal medianamente sensato pone pies en polvorosa.</a:t>
            </a:r>
            <a:endParaRPr>
              <a:solidFill>
                <a:srgbClr val="434343"/>
              </a:solidFill>
              <a:highlight>
                <a:srgbClr val="F3F3F3"/>
              </a:highlight>
              <a:latin typeface="Consolas"/>
              <a:ea typeface="Consolas"/>
              <a:cs typeface="Consolas"/>
              <a:sym typeface="Consolas"/>
            </a:endParaRPr>
          </a:p>
        </p:txBody>
      </p:sp>
      <p:grpSp>
        <p:nvGrpSpPr>
          <p:cNvPr id="113" name="Google Shape;113;p18"/>
          <p:cNvGrpSpPr/>
          <p:nvPr/>
        </p:nvGrpSpPr>
        <p:grpSpPr>
          <a:xfrm>
            <a:off x="5953125" y="3345650"/>
            <a:ext cx="3190875" cy="1797850"/>
            <a:chOff x="5953125" y="3345650"/>
            <a:chExt cx="3190875" cy="1797850"/>
          </a:xfrm>
        </p:grpSpPr>
        <p:pic>
          <p:nvPicPr>
            <p:cNvPr id="114" name="Google Shape;114;p18"/>
            <p:cNvPicPr preferRelativeResize="0"/>
            <p:nvPr/>
          </p:nvPicPr>
          <p:blipFill rotWithShape="1">
            <a:blip r:embed="rId3">
              <a:alphaModFix/>
            </a:blip>
            <a:srcRect b="0" l="68750" r="0" t="65247"/>
            <a:stretch/>
          </p:blipFill>
          <p:spPr>
            <a:xfrm>
              <a:off x="6286500" y="3345650"/>
              <a:ext cx="2857500" cy="1797850"/>
            </a:xfrm>
            <a:prstGeom prst="rect">
              <a:avLst/>
            </a:prstGeom>
            <a:noFill/>
            <a:ln>
              <a:noFill/>
            </a:ln>
          </p:spPr>
        </p:pic>
        <p:sp>
          <p:nvSpPr>
            <p:cNvPr id="115" name="Google Shape;115;p18"/>
            <p:cNvSpPr/>
            <p:nvPr/>
          </p:nvSpPr>
          <p:spPr>
            <a:xfrm>
              <a:off x="5953125" y="3667125"/>
              <a:ext cx="964500" cy="36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16" name="Google Shape;116;p18"/>
          <p:cNvPicPr preferRelativeResize="0"/>
          <p:nvPr/>
        </p:nvPicPr>
        <p:blipFill>
          <a:blip r:embed="rId4">
            <a:alphaModFix/>
          </a:blip>
          <a:stretch>
            <a:fillRect/>
          </a:stretch>
        </p:blipFill>
        <p:spPr>
          <a:xfrm>
            <a:off x="5362400" y="520521"/>
            <a:ext cx="3469900" cy="3469900"/>
          </a:xfrm>
          <a:prstGeom prst="rect">
            <a:avLst/>
          </a:prstGeom>
          <a:noFill/>
          <a:ln>
            <a:noFill/>
          </a:ln>
        </p:spPr>
      </p:pic>
      <p:sp>
        <p:nvSpPr>
          <p:cNvPr id="117" name="Google Shape;117;p18"/>
          <p:cNvSpPr txBox="1"/>
          <p:nvPr/>
        </p:nvSpPr>
        <p:spPr>
          <a:xfrm>
            <a:off x="428625" y="4267500"/>
            <a:ext cx="8832300" cy="76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419">
                <a:solidFill>
                  <a:schemeClr val="dk1"/>
                </a:solidFill>
                <a:highlight>
                  <a:srgbClr val="F3F3F3"/>
                </a:highlight>
                <a:latin typeface="Consolas"/>
                <a:ea typeface="Consolas"/>
                <a:cs typeface="Consolas"/>
                <a:sym typeface="Consolas"/>
              </a:rPr>
              <a:t>(Hablamos de “Mimetismo Batesiano” cuando una especie inofensiva se asemeja a otra peligrosa o repugnante y con esto consigue eludir la acción de los depredadores).</a:t>
            </a:r>
            <a:endParaRPr>
              <a:highlight>
                <a:srgbClr val="F3F3F3"/>
              </a:highlight>
              <a:latin typeface="Consolas"/>
              <a:ea typeface="Consolas"/>
              <a:cs typeface="Consolas"/>
              <a:sym typeface="Consola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19"/>
          <p:cNvSpPr txBox="1"/>
          <p:nvPr>
            <p:ph type="title"/>
          </p:nvPr>
        </p:nvSpPr>
        <p:spPr>
          <a:xfrm>
            <a:off x="311700" y="306875"/>
            <a:ext cx="5078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419" sz="3600">
                <a:highlight>
                  <a:srgbClr val="9E6082"/>
                </a:highlight>
                <a:latin typeface="Satisfy"/>
                <a:ea typeface="Satisfy"/>
                <a:cs typeface="Satisfy"/>
                <a:sym typeface="Satisfy"/>
              </a:rPr>
              <a:t>Mimetismo M</a:t>
            </a:r>
            <a:r>
              <a:rPr lang="es-419" sz="3600">
                <a:highlight>
                  <a:srgbClr val="9E6082"/>
                </a:highlight>
                <a:latin typeface="Satisfy"/>
                <a:ea typeface="Satisfy"/>
                <a:cs typeface="Satisfy"/>
                <a:sym typeface="Satisfy"/>
              </a:rPr>
              <a:t>ulleriano</a:t>
            </a:r>
            <a:endParaRPr sz="3600">
              <a:highlight>
                <a:srgbClr val="9E6082"/>
              </a:highlight>
              <a:latin typeface="Satisfy"/>
              <a:ea typeface="Satisfy"/>
              <a:cs typeface="Satisfy"/>
              <a:sym typeface="Satisfy"/>
            </a:endParaRPr>
          </a:p>
          <a:p>
            <a:pPr indent="0" lvl="0" marL="0" rtl="0" algn="l">
              <a:spcBef>
                <a:spcPts val="0"/>
              </a:spcBef>
              <a:spcAft>
                <a:spcPts val="0"/>
              </a:spcAft>
              <a:buNone/>
            </a:pPr>
            <a:r>
              <a:t/>
            </a:r>
            <a:endParaRPr/>
          </a:p>
        </p:txBody>
      </p:sp>
      <p:sp>
        <p:nvSpPr>
          <p:cNvPr id="123" name="Google Shape;123;p19"/>
          <p:cNvSpPr txBox="1"/>
          <p:nvPr>
            <p:ph idx="1" type="body"/>
          </p:nvPr>
        </p:nvSpPr>
        <p:spPr>
          <a:xfrm>
            <a:off x="57350" y="1110600"/>
            <a:ext cx="4914000" cy="288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419" sz="1700">
                <a:solidFill>
                  <a:schemeClr val="dk1"/>
                </a:solidFill>
                <a:highlight>
                  <a:srgbClr val="F3F3F3"/>
                </a:highlight>
                <a:latin typeface="Consolas"/>
                <a:ea typeface="Consolas"/>
                <a:cs typeface="Consolas"/>
                <a:sym typeface="Consolas"/>
              </a:rPr>
              <a:t>La especie amazónica </a:t>
            </a:r>
            <a:r>
              <a:rPr i="1" lang="es-419" sz="1700">
                <a:solidFill>
                  <a:schemeClr val="dk1"/>
                </a:solidFill>
                <a:highlight>
                  <a:srgbClr val="F3F3F3"/>
                </a:highlight>
                <a:latin typeface="Consolas"/>
                <a:ea typeface="Consolas"/>
                <a:cs typeface="Consolas"/>
                <a:sym typeface="Consolas"/>
              </a:rPr>
              <a:t>Heliconius numata</a:t>
            </a:r>
            <a:r>
              <a:rPr lang="es-419" sz="1700">
                <a:solidFill>
                  <a:schemeClr val="dk1"/>
                </a:solidFill>
                <a:highlight>
                  <a:srgbClr val="F3F3F3"/>
                </a:highlight>
                <a:latin typeface="Consolas"/>
                <a:ea typeface="Consolas"/>
                <a:cs typeface="Consolas"/>
                <a:sym typeface="Consolas"/>
              </a:rPr>
              <a:t>, imita a otras especies de mariposa en una zona concreta de la selva, presenta un patrón característico de colores en las alas similar al de otras mariposas desagradables para los pájaros como las del género </a:t>
            </a:r>
            <a:r>
              <a:rPr i="1" lang="es-419" sz="1700">
                <a:solidFill>
                  <a:schemeClr val="dk1"/>
                </a:solidFill>
                <a:highlight>
                  <a:srgbClr val="F3F3F3"/>
                </a:highlight>
                <a:latin typeface="Consolas"/>
                <a:ea typeface="Consolas"/>
                <a:cs typeface="Consolas"/>
                <a:sym typeface="Consolas"/>
              </a:rPr>
              <a:t>Melinaea</a:t>
            </a:r>
            <a:r>
              <a:rPr lang="es-419" sz="1700">
                <a:solidFill>
                  <a:schemeClr val="dk1"/>
                </a:solidFill>
                <a:highlight>
                  <a:srgbClr val="F3F3F3"/>
                </a:highlight>
                <a:latin typeface="Consolas"/>
                <a:ea typeface="Consolas"/>
                <a:cs typeface="Consolas"/>
                <a:sym typeface="Consolas"/>
              </a:rPr>
              <a:t>. Esta estratagema pone a salvo a las primeras de sus depredadores.</a:t>
            </a:r>
            <a:endParaRPr sz="1700">
              <a:solidFill>
                <a:schemeClr val="dk1"/>
              </a:solidFill>
              <a:highlight>
                <a:srgbClr val="F3F3F3"/>
              </a:highlight>
              <a:latin typeface="Consolas"/>
              <a:ea typeface="Consolas"/>
              <a:cs typeface="Consolas"/>
              <a:sym typeface="Consolas"/>
            </a:endParaRPr>
          </a:p>
          <a:p>
            <a:pPr indent="0" lvl="0" marL="0" rtl="0" algn="l">
              <a:spcBef>
                <a:spcPts val="1600"/>
              </a:spcBef>
              <a:spcAft>
                <a:spcPts val="1600"/>
              </a:spcAft>
              <a:buNone/>
            </a:pPr>
            <a:r>
              <a:t/>
            </a:r>
            <a:endParaRPr sz="1050">
              <a:solidFill>
                <a:schemeClr val="dk1"/>
              </a:solidFill>
              <a:highlight>
                <a:srgbClr val="FFFFFF"/>
              </a:highlight>
            </a:endParaRPr>
          </a:p>
        </p:txBody>
      </p:sp>
      <p:grpSp>
        <p:nvGrpSpPr>
          <p:cNvPr id="124" name="Google Shape;124;p19"/>
          <p:cNvGrpSpPr/>
          <p:nvPr/>
        </p:nvGrpSpPr>
        <p:grpSpPr>
          <a:xfrm>
            <a:off x="5953125" y="3345650"/>
            <a:ext cx="3190875" cy="1797850"/>
            <a:chOff x="5953125" y="3345650"/>
            <a:chExt cx="3190875" cy="1797850"/>
          </a:xfrm>
        </p:grpSpPr>
        <p:pic>
          <p:nvPicPr>
            <p:cNvPr id="125" name="Google Shape;125;p19"/>
            <p:cNvPicPr preferRelativeResize="0"/>
            <p:nvPr/>
          </p:nvPicPr>
          <p:blipFill rotWithShape="1">
            <a:blip r:embed="rId3">
              <a:alphaModFix/>
            </a:blip>
            <a:srcRect b="0" l="68750" r="0" t="65247"/>
            <a:stretch/>
          </p:blipFill>
          <p:spPr>
            <a:xfrm>
              <a:off x="6286500" y="3345650"/>
              <a:ext cx="2857500" cy="1797850"/>
            </a:xfrm>
            <a:prstGeom prst="rect">
              <a:avLst/>
            </a:prstGeom>
            <a:noFill/>
            <a:ln>
              <a:noFill/>
            </a:ln>
          </p:spPr>
        </p:pic>
        <p:sp>
          <p:nvSpPr>
            <p:cNvPr id="126" name="Google Shape;126;p19"/>
            <p:cNvSpPr/>
            <p:nvPr/>
          </p:nvSpPr>
          <p:spPr>
            <a:xfrm>
              <a:off x="5953125" y="3667125"/>
              <a:ext cx="964500" cy="36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27" name="Google Shape;127;p19"/>
          <p:cNvPicPr preferRelativeResize="0"/>
          <p:nvPr/>
        </p:nvPicPr>
        <p:blipFill>
          <a:blip r:embed="rId4">
            <a:alphaModFix/>
          </a:blip>
          <a:stretch>
            <a:fillRect/>
          </a:stretch>
        </p:blipFill>
        <p:spPr>
          <a:xfrm rot="-674158">
            <a:off x="5122500" y="1177475"/>
            <a:ext cx="3241800" cy="1870275"/>
          </a:xfrm>
          <a:prstGeom prst="rect">
            <a:avLst/>
          </a:prstGeom>
          <a:noFill/>
          <a:ln>
            <a:noFill/>
          </a:ln>
        </p:spPr>
      </p:pic>
      <p:sp>
        <p:nvSpPr>
          <p:cNvPr id="128" name="Google Shape;128;p19"/>
          <p:cNvSpPr txBox="1"/>
          <p:nvPr/>
        </p:nvSpPr>
        <p:spPr>
          <a:xfrm>
            <a:off x="342900" y="4227625"/>
            <a:ext cx="8458200" cy="75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419">
                <a:highlight>
                  <a:srgbClr val="F3F3F3"/>
                </a:highlight>
                <a:latin typeface="Consolas"/>
                <a:ea typeface="Consolas"/>
                <a:cs typeface="Consolas"/>
                <a:sym typeface="Consolas"/>
              </a:rPr>
              <a:t>(</a:t>
            </a:r>
            <a:r>
              <a:rPr lang="es-419">
                <a:highlight>
                  <a:srgbClr val="F3F3F3"/>
                </a:highlight>
                <a:latin typeface="Consolas"/>
                <a:ea typeface="Consolas"/>
                <a:cs typeface="Consolas"/>
                <a:sym typeface="Consolas"/>
              </a:rPr>
              <a:t>Hablamos de “Mimetismo Mulleriano”</a:t>
            </a:r>
            <a:r>
              <a:rPr lang="es-419">
                <a:solidFill>
                  <a:schemeClr val="dk1"/>
                </a:solidFill>
                <a:highlight>
                  <a:srgbClr val="F3F3F3"/>
                </a:highlight>
                <a:latin typeface="Consolas"/>
                <a:ea typeface="Consolas"/>
                <a:cs typeface="Consolas"/>
                <a:sym typeface="Consolas"/>
              </a:rPr>
              <a:t> cuando los animales miméticos a menudo coinciden en la propiedad que los defiende frente a los depredadores).</a:t>
            </a:r>
            <a:endParaRPr>
              <a:highlight>
                <a:srgbClr val="F3F3F3"/>
              </a:highlight>
              <a:latin typeface="Consolas"/>
              <a:ea typeface="Consolas"/>
              <a:cs typeface="Consolas"/>
              <a:sym typeface="Consola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419" sz="3600">
                <a:highlight>
                  <a:srgbClr val="9E6082"/>
                </a:highlight>
                <a:latin typeface="Satisfy"/>
                <a:ea typeface="Satisfy"/>
                <a:cs typeface="Satisfy"/>
                <a:sym typeface="Satisfy"/>
              </a:rPr>
              <a:t>mimetismo y reproducción</a:t>
            </a:r>
            <a:endParaRPr sz="3600">
              <a:highlight>
                <a:srgbClr val="9E6082"/>
              </a:highlight>
              <a:latin typeface="Satisfy"/>
              <a:ea typeface="Satisfy"/>
              <a:cs typeface="Satisfy"/>
              <a:sym typeface="Satisfy"/>
            </a:endParaRPr>
          </a:p>
          <a:p>
            <a:pPr indent="0" lvl="0" marL="0" rtl="0" algn="l">
              <a:spcBef>
                <a:spcPts val="0"/>
              </a:spcBef>
              <a:spcAft>
                <a:spcPts val="0"/>
              </a:spcAft>
              <a:buNone/>
            </a:pPr>
            <a:r>
              <a:t/>
            </a:r>
            <a:endParaRPr/>
          </a:p>
        </p:txBody>
      </p:sp>
      <p:sp>
        <p:nvSpPr>
          <p:cNvPr id="134" name="Google Shape;134;p20"/>
          <p:cNvSpPr txBox="1"/>
          <p:nvPr>
            <p:ph idx="1" type="body"/>
          </p:nvPr>
        </p:nvSpPr>
        <p:spPr>
          <a:xfrm>
            <a:off x="311700" y="1150550"/>
            <a:ext cx="40587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i="1" lang="es-419">
                <a:solidFill>
                  <a:srgbClr val="000000"/>
                </a:solidFill>
                <a:highlight>
                  <a:srgbClr val="F3F3F3"/>
                </a:highlight>
                <a:latin typeface="Consolas"/>
                <a:ea typeface="Consolas"/>
                <a:cs typeface="Consolas"/>
                <a:sym typeface="Consolas"/>
              </a:rPr>
              <a:t>Ophrys speculum</a:t>
            </a:r>
            <a:r>
              <a:rPr lang="es-419">
                <a:solidFill>
                  <a:srgbClr val="434343"/>
                </a:solidFill>
                <a:highlight>
                  <a:srgbClr val="F3F3F3"/>
                </a:highlight>
                <a:latin typeface="Consolas"/>
                <a:ea typeface="Consolas"/>
                <a:cs typeface="Consolas"/>
                <a:sym typeface="Consolas"/>
              </a:rPr>
              <a:t> es una de las muchas especies mediterráneas de este género que imitan el aspecto de una </a:t>
            </a:r>
            <a:r>
              <a:rPr lang="es-419">
                <a:solidFill>
                  <a:srgbClr val="434343"/>
                </a:solidFill>
                <a:highlight>
                  <a:srgbClr val="F3F3F3"/>
                </a:highlight>
                <a:uFill>
                  <a:noFill/>
                </a:uFill>
                <a:latin typeface="Consolas"/>
                <a:ea typeface="Consolas"/>
                <a:cs typeface="Consolas"/>
                <a:sym typeface="Consolas"/>
                <a:hlinkClick r:id="rId3"/>
              </a:rPr>
              <a:t>abeja</a:t>
            </a:r>
            <a:r>
              <a:rPr lang="es-419">
                <a:solidFill>
                  <a:srgbClr val="434343"/>
                </a:solidFill>
                <a:highlight>
                  <a:srgbClr val="F3F3F3"/>
                </a:highlight>
                <a:latin typeface="Consolas"/>
                <a:ea typeface="Consolas"/>
                <a:cs typeface="Consolas"/>
                <a:sym typeface="Consolas"/>
              </a:rPr>
              <a:t> a los ojos de un macho. La mancha azul evoca el reflejo del cielo sobre las alas paralelas.</a:t>
            </a:r>
            <a:endParaRPr>
              <a:solidFill>
                <a:srgbClr val="434343"/>
              </a:solidFill>
              <a:highlight>
                <a:srgbClr val="F3F3F3"/>
              </a:highlight>
              <a:latin typeface="Consolas"/>
              <a:ea typeface="Consolas"/>
              <a:cs typeface="Consolas"/>
              <a:sym typeface="Consolas"/>
            </a:endParaRPr>
          </a:p>
        </p:txBody>
      </p:sp>
      <p:grpSp>
        <p:nvGrpSpPr>
          <p:cNvPr id="135" name="Google Shape;135;p20"/>
          <p:cNvGrpSpPr/>
          <p:nvPr/>
        </p:nvGrpSpPr>
        <p:grpSpPr>
          <a:xfrm>
            <a:off x="5953125" y="3345650"/>
            <a:ext cx="3190875" cy="1797850"/>
            <a:chOff x="5953125" y="3345650"/>
            <a:chExt cx="3190875" cy="1797850"/>
          </a:xfrm>
        </p:grpSpPr>
        <p:pic>
          <p:nvPicPr>
            <p:cNvPr id="136" name="Google Shape;136;p20"/>
            <p:cNvPicPr preferRelativeResize="0"/>
            <p:nvPr/>
          </p:nvPicPr>
          <p:blipFill rotWithShape="1">
            <a:blip r:embed="rId4">
              <a:alphaModFix/>
            </a:blip>
            <a:srcRect b="0" l="68750" r="0" t="65247"/>
            <a:stretch/>
          </p:blipFill>
          <p:spPr>
            <a:xfrm>
              <a:off x="6286500" y="3345650"/>
              <a:ext cx="2857500" cy="1797850"/>
            </a:xfrm>
            <a:prstGeom prst="rect">
              <a:avLst/>
            </a:prstGeom>
            <a:noFill/>
            <a:ln>
              <a:noFill/>
            </a:ln>
          </p:spPr>
        </p:pic>
        <p:sp>
          <p:nvSpPr>
            <p:cNvPr id="137" name="Google Shape;137;p20"/>
            <p:cNvSpPr/>
            <p:nvPr/>
          </p:nvSpPr>
          <p:spPr>
            <a:xfrm>
              <a:off x="5953125" y="3667125"/>
              <a:ext cx="964500" cy="36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38" name="Google Shape;138;p20"/>
          <p:cNvPicPr preferRelativeResize="0"/>
          <p:nvPr/>
        </p:nvPicPr>
        <p:blipFill>
          <a:blip r:embed="rId5">
            <a:alphaModFix/>
          </a:blip>
          <a:stretch>
            <a:fillRect/>
          </a:stretch>
        </p:blipFill>
        <p:spPr>
          <a:xfrm>
            <a:off x="5298100" y="201650"/>
            <a:ext cx="2548276" cy="2834150"/>
          </a:xfrm>
          <a:prstGeom prst="rect">
            <a:avLst/>
          </a:prstGeom>
          <a:noFill/>
          <a:ln>
            <a:noFill/>
          </a:ln>
        </p:spPr>
      </p:pic>
      <p:sp>
        <p:nvSpPr>
          <p:cNvPr id="139" name="Google Shape;139;p20"/>
          <p:cNvSpPr txBox="1"/>
          <p:nvPr/>
        </p:nvSpPr>
        <p:spPr>
          <a:xfrm>
            <a:off x="549600" y="4180075"/>
            <a:ext cx="7846500" cy="61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s-419">
                <a:highlight>
                  <a:srgbClr val="F3F3F3"/>
                </a:highlight>
                <a:latin typeface="Consolas"/>
                <a:ea typeface="Consolas"/>
                <a:cs typeface="Consolas"/>
                <a:sym typeface="Consolas"/>
              </a:rPr>
              <a:t>(En algunos casos aposematismo y mimetismo se combinan en plantas para atraer a agentes polinizadores, vectores del polen).</a:t>
            </a:r>
            <a:endParaRPr>
              <a:highlight>
                <a:srgbClr val="F3F3F3"/>
              </a:highlight>
              <a:latin typeface="Consolas"/>
              <a:ea typeface="Consolas"/>
              <a:cs typeface="Consolas"/>
              <a:sym typeface="Consolas"/>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1"/>
          <p:cNvSpPr txBox="1"/>
          <p:nvPr>
            <p:ph type="title"/>
          </p:nvPr>
        </p:nvSpPr>
        <p:spPr>
          <a:xfrm>
            <a:off x="677100" y="683925"/>
            <a:ext cx="4972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419" sz="3600">
                <a:highlight>
                  <a:srgbClr val="9E6082"/>
                </a:highlight>
                <a:latin typeface="Satisfy"/>
                <a:ea typeface="Satisfy"/>
                <a:cs typeface="Satisfy"/>
                <a:sym typeface="Satisfy"/>
              </a:rPr>
              <a:t>Mimetismo no visual</a:t>
            </a:r>
            <a:endParaRPr sz="3600">
              <a:highlight>
                <a:srgbClr val="9E6082"/>
              </a:highlight>
              <a:latin typeface="Satisfy"/>
              <a:ea typeface="Satisfy"/>
              <a:cs typeface="Satisfy"/>
              <a:sym typeface="Satisfy"/>
            </a:endParaRPr>
          </a:p>
          <a:p>
            <a:pPr indent="0" lvl="0" marL="0" rtl="0" algn="l">
              <a:spcBef>
                <a:spcPts val="0"/>
              </a:spcBef>
              <a:spcAft>
                <a:spcPts val="0"/>
              </a:spcAft>
              <a:buNone/>
            </a:pPr>
            <a:r>
              <a:t/>
            </a:r>
            <a:endParaRPr/>
          </a:p>
        </p:txBody>
      </p:sp>
      <p:sp>
        <p:nvSpPr>
          <p:cNvPr id="145" name="Google Shape;145;p21"/>
          <p:cNvSpPr txBox="1"/>
          <p:nvPr>
            <p:ph idx="1" type="body"/>
          </p:nvPr>
        </p:nvSpPr>
        <p:spPr>
          <a:xfrm>
            <a:off x="744825" y="1485525"/>
            <a:ext cx="4378200" cy="283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419">
                <a:solidFill>
                  <a:srgbClr val="333333"/>
                </a:solidFill>
                <a:highlight>
                  <a:srgbClr val="F3F3F3"/>
                </a:highlight>
                <a:latin typeface="Consolas"/>
                <a:ea typeface="Consolas"/>
                <a:cs typeface="Consolas"/>
                <a:sym typeface="Consolas"/>
              </a:rPr>
              <a:t>Los pichones de</a:t>
            </a:r>
            <a:r>
              <a:rPr i="1" lang="es-419">
                <a:solidFill>
                  <a:srgbClr val="333333"/>
                </a:solidFill>
                <a:highlight>
                  <a:srgbClr val="F3F3F3"/>
                </a:highlight>
                <a:latin typeface="Consolas"/>
                <a:ea typeface="Consolas"/>
                <a:cs typeface="Consolas"/>
                <a:sym typeface="Consolas"/>
              </a:rPr>
              <a:t> Lechucita</a:t>
            </a:r>
            <a:r>
              <a:rPr lang="es-419">
                <a:solidFill>
                  <a:srgbClr val="333333"/>
                </a:solidFill>
                <a:highlight>
                  <a:srgbClr val="F3F3F3"/>
                </a:highlight>
                <a:latin typeface="Consolas"/>
                <a:ea typeface="Consolas"/>
                <a:cs typeface="Consolas"/>
                <a:sym typeface="Consolas"/>
              </a:rPr>
              <a:t> a buen resguardo en su “nido” subterráneo emiten un sonido muy parecido al siseo de la yarará cuando su seguridad está en juego; en su genética está incorporado el recurso de mimetismo auditivo</a:t>
            </a:r>
            <a:endParaRPr>
              <a:solidFill>
                <a:srgbClr val="333333"/>
              </a:solidFill>
              <a:highlight>
                <a:srgbClr val="F3F3F3"/>
              </a:highlight>
              <a:latin typeface="Consolas"/>
              <a:ea typeface="Consolas"/>
              <a:cs typeface="Consolas"/>
              <a:sym typeface="Consolas"/>
            </a:endParaRPr>
          </a:p>
          <a:p>
            <a:pPr indent="0" lvl="0" marL="0" rtl="0" algn="l">
              <a:spcBef>
                <a:spcPts val="0"/>
              </a:spcBef>
              <a:spcAft>
                <a:spcPts val="1600"/>
              </a:spcAft>
              <a:buNone/>
            </a:pPr>
            <a:r>
              <a:t/>
            </a:r>
            <a:endParaRPr/>
          </a:p>
        </p:txBody>
      </p:sp>
      <p:grpSp>
        <p:nvGrpSpPr>
          <p:cNvPr id="146" name="Google Shape;146;p21"/>
          <p:cNvGrpSpPr/>
          <p:nvPr/>
        </p:nvGrpSpPr>
        <p:grpSpPr>
          <a:xfrm>
            <a:off x="5953125" y="3345650"/>
            <a:ext cx="3190875" cy="1797850"/>
            <a:chOff x="5953125" y="3345650"/>
            <a:chExt cx="3190875" cy="1797850"/>
          </a:xfrm>
        </p:grpSpPr>
        <p:pic>
          <p:nvPicPr>
            <p:cNvPr id="147" name="Google Shape;147;p21"/>
            <p:cNvPicPr preferRelativeResize="0"/>
            <p:nvPr/>
          </p:nvPicPr>
          <p:blipFill rotWithShape="1">
            <a:blip r:embed="rId3">
              <a:alphaModFix/>
            </a:blip>
            <a:srcRect b="0" l="68750" r="0" t="65247"/>
            <a:stretch/>
          </p:blipFill>
          <p:spPr>
            <a:xfrm>
              <a:off x="6286500" y="3345650"/>
              <a:ext cx="2857500" cy="1797850"/>
            </a:xfrm>
            <a:prstGeom prst="rect">
              <a:avLst/>
            </a:prstGeom>
            <a:noFill/>
            <a:ln>
              <a:noFill/>
            </a:ln>
          </p:spPr>
        </p:pic>
        <p:sp>
          <p:nvSpPr>
            <p:cNvPr id="148" name="Google Shape;148;p21"/>
            <p:cNvSpPr/>
            <p:nvPr/>
          </p:nvSpPr>
          <p:spPr>
            <a:xfrm>
              <a:off x="5953125" y="3667125"/>
              <a:ext cx="964500" cy="36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49" name="Google Shape;149;p21"/>
          <p:cNvPicPr preferRelativeResize="0"/>
          <p:nvPr/>
        </p:nvPicPr>
        <p:blipFill>
          <a:blip r:embed="rId4">
            <a:alphaModFix/>
          </a:blip>
          <a:stretch>
            <a:fillRect/>
          </a:stretch>
        </p:blipFill>
        <p:spPr>
          <a:xfrm rot="-261770">
            <a:off x="6150150" y="505275"/>
            <a:ext cx="1688575" cy="2741200"/>
          </a:xfrm>
          <a:prstGeom prst="rect">
            <a:avLst/>
          </a:prstGeom>
          <a:noFill/>
          <a:ln>
            <a:noFill/>
          </a:ln>
        </p:spPr>
      </p:pic>
      <p:sp>
        <p:nvSpPr>
          <p:cNvPr id="150" name="Google Shape;150;p21"/>
          <p:cNvSpPr txBox="1"/>
          <p:nvPr/>
        </p:nvSpPr>
        <p:spPr>
          <a:xfrm>
            <a:off x="744825" y="4258775"/>
            <a:ext cx="7940400" cy="65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419">
                <a:solidFill>
                  <a:schemeClr val="dk1"/>
                </a:solidFill>
                <a:highlight>
                  <a:srgbClr val="F3F3F3"/>
                </a:highlight>
                <a:latin typeface="Consolas"/>
                <a:ea typeface="Consolas"/>
                <a:cs typeface="Consolas"/>
                <a:sym typeface="Consolas"/>
              </a:rPr>
              <a:t>(Existen casos de mimetismo en los cuales campos sensoriales nos pasan fácilmente inadvertidos, sin ser por ello menos importantes).</a:t>
            </a:r>
            <a:endParaRPr>
              <a:highlight>
                <a:srgbClr val="F3F3F3"/>
              </a:highlight>
              <a:latin typeface="Consolas"/>
              <a:ea typeface="Consolas"/>
              <a:cs typeface="Consolas"/>
              <a:sym typeface="Consola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