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2" r:id="rId2"/>
    <p:sldId id="374" r:id="rId3"/>
    <p:sldId id="655" r:id="rId4"/>
    <p:sldId id="487" r:id="rId5"/>
    <p:sldId id="656" r:id="rId6"/>
    <p:sldId id="657" r:id="rId7"/>
    <p:sldId id="658" r:id="rId8"/>
    <p:sldId id="659" r:id="rId9"/>
    <p:sldId id="662" r:id="rId10"/>
    <p:sldId id="660" r:id="rId11"/>
    <p:sldId id="661" r:id="rId12"/>
  </p:sldIdLst>
  <p:sldSz cx="9144000" cy="6858000" type="screen4x3"/>
  <p:notesSz cx="6832600" cy="9963150"/>
  <p:embeddedFontLst>
    <p:embeddedFont>
      <p:font typeface="ITC Flora Std" panose="00000600000000000000" pitchFamily="50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8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" initials="L" lastIdx="0" clrIdx="0">
    <p:extLst>
      <p:ext uri="{19B8F6BF-5375-455C-9EA6-DF929625EA0E}">
        <p15:presenceInfo xmlns:p15="http://schemas.microsoft.com/office/powerpoint/2012/main" userId="Lu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38" autoAdjust="0"/>
  </p:normalViewPr>
  <p:slideViewPr>
    <p:cSldViewPr>
      <p:cViewPr varScale="1">
        <p:scale>
          <a:sx n="64" d="100"/>
          <a:sy n="64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560" y="-114"/>
      </p:cViewPr>
      <p:guideLst>
        <p:guide orient="horz" pos="3138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57" tIns="47978" rIns="95957" bIns="47978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870325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57" tIns="47978" rIns="95957" bIns="4797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+mn-cs"/>
              </a:defRPr>
            </a:lvl1pPr>
          </a:lstStyle>
          <a:p>
            <a:pPr>
              <a:defRPr/>
            </a:pPr>
            <a:fld id="{FEBBB78F-450B-4317-9D3A-06A0B46EF9A9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57" tIns="47978" rIns="95957" bIns="47978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57" tIns="47978" rIns="95957" bIns="4797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+mn-cs"/>
              </a:defRPr>
            </a:lvl1pPr>
          </a:lstStyle>
          <a:p>
            <a:pPr>
              <a:defRPr/>
            </a:pPr>
            <a:fld id="{C566D7FD-68E9-406D-A945-B29B34BA3DC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503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7" tIns="47978" rIns="95957" bIns="47978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7" tIns="47978" rIns="95957" bIns="4797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+mn-cs"/>
              </a:defRPr>
            </a:lvl1pPr>
          </a:lstStyle>
          <a:p>
            <a:pPr>
              <a:defRPr/>
            </a:pPr>
            <a:fld id="{BB2F54C5-0648-476F-B6D0-E7F12B92EC1E}" type="datetimeFigureOut">
              <a:rPr lang="es-ES_tradnl"/>
              <a:pPr>
                <a:defRPr/>
              </a:pPr>
              <a:t>11/10/2016</a:t>
            </a:fld>
            <a:endParaRPr lang="es-ES_tradn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84750" cy="373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2338"/>
            <a:ext cx="546735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7" tIns="47978" rIns="95957" bIns="47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7" tIns="47978" rIns="95957" bIns="47978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63088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7" tIns="47978" rIns="95957" bIns="4797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cs typeface="+mn-cs"/>
              </a:defRPr>
            </a:lvl1pPr>
          </a:lstStyle>
          <a:p>
            <a:pPr>
              <a:defRPr/>
            </a:pPr>
            <a:fld id="{453E3994-D690-4BEF-B87D-19BBE9608B6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345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96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516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836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00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975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098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364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498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080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6125"/>
            <a:ext cx="4981575" cy="37369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731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7B70-FDC1-46E7-BB74-10BB3ECC527B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159A299-AB52-4966-BAF6-81D860F2AE6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94A3-4358-4726-AEF2-C708AEB10F8F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8C165EF3-C80E-466E-8692-C597EEA5DC8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B71AC2-D6F0-471D-B715-DEF1034BBE67}" type="datetimeFigureOut">
              <a:rPr lang="es-ES"/>
              <a:pPr>
                <a:defRPr/>
              </a:pPr>
              <a:t>11/10/2016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E5B62777-0853-427C-87C0-EA3523DF9ED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A29D-1A02-489C-B472-14D866CF952A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66B18ED-3DCE-4437-A6A8-96B3336D776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3341-B2D4-4D41-B4F8-00BB13723EE9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AAA8A58C-E1C3-4932-9EF0-0936FA29CF5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AFF5-F3B1-49B9-9775-2848431A9A76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C1AB3DF7-2D24-44B8-9AD4-5F389D9C6B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1642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2860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183167"/>
            <a:ext cx="5486400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B233-F268-4CA7-A1DF-6D0C25231126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A1DD2CC6-F5A1-4A89-BB27-0A9A30321F4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41CB-5F6D-4D3D-AF40-CF97031C9503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7EBBE375-59D5-4EA9-A56E-240C35336D3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54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5469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183A-8C1F-49D5-BB28-51D2EEBED221}" type="datetimeFigureOut">
              <a:rPr lang="es-ES"/>
              <a:pPr>
                <a:defRPr/>
              </a:pPr>
              <a:t>11/10/2016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D5A7A1CA-0DF0-411F-AF16-7974D48FCE8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C6B4A-ADA9-46B7-92FB-E5E8F69F9F9A}" type="datetimeFigureOut">
              <a:rPr lang="es-ES"/>
              <a:pPr>
                <a:defRPr/>
              </a:pPr>
              <a:t>11/10/2016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8012E"/>
          </a:solidFill>
          <a:latin typeface="ITC Flora Std" pitchFamily="50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8012E"/>
          </a:solidFill>
          <a:latin typeface="ITC Flora Std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duc.ar/recursos/ver?id=131191&amp;referente=docent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go 1862x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521242"/>
            <a:ext cx="2880220" cy="9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15007" y="548680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3200" b="1" dirty="0">
              <a:solidFill>
                <a:srgbClr val="98012E"/>
              </a:solidFill>
              <a:latin typeface="ITC Flora Std" pitchFamily="50" charset="0"/>
            </a:endParaRPr>
          </a:p>
          <a:p>
            <a:pPr algn="ctr"/>
            <a:endParaRPr lang="es-ES" sz="3200" b="1" dirty="0">
              <a:solidFill>
                <a:srgbClr val="98012E"/>
              </a:solidFill>
              <a:latin typeface="ITC Flora Std" pitchFamily="50" charset="0"/>
            </a:endParaRPr>
          </a:p>
          <a:p>
            <a:pPr algn="ctr"/>
            <a:r>
              <a:rPr lang="es-ES" sz="3200" b="1" dirty="0">
                <a:solidFill>
                  <a:srgbClr val="98012E"/>
                </a:solidFill>
                <a:latin typeface="ITC Flora Std" pitchFamily="50" charset="0"/>
              </a:rPr>
              <a:t>Dispositivo Aprender</a:t>
            </a:r>
          </a:p>
          <a:p>
            <a:pPr algn="ctr"/>
            <a:endParaRPr lang="es-ES" sz="3200" b="1" dirty="0">
              <a:solidFill>
                <a:srgbClr val="98012E"/>
              </a:solidFill>
              <a:latin typeface="ITC Flora Std" pitchFamily="50" charset="0"/>
            </a:endParaRPr>
          </a:p>
          <a:p>
            <a:pPr algn="ctr"/>
            <a:endParaRPr lang="es-ES" sz="3200" b="1" dirty="0">
              <a:solidFill>
                <a:srgbClr val="98012E"/>
              </a:solidFill>
              <a:latin typeface="ITC Flora Std" pitchFamily="50" charset="0"/>
            </a:endParaRPr>
          </a:p>
          <a:p>
            <a:pPr algn="ctr"/>
            <a:endParaRPr lang="es-ES" sz="3200" b="1" dirty="0">
              <a:solidFill>
                <a:srgbClr val="98012E"/>
              </a:solidFill>
              <a:latin typeface="ITC Flora Std" pitchFamily="50" charset="0"/>
            </a:endParaRPr>
          </a:p>
          <a:p>
            <a:pPr algn="ctr"/>
            <a:r>
              <a:rPr lang="es-ES" sz="3200" b="1" dirty="0">
                <a:solidFill>
                  <a:srgbClr val="98012E"/>
                </a:solidFill>
                <a:latin typeface="ITC Flora Std" pitchFamily="50" charset="0"/>
              </a:rPr>
              <a:t>Ministerio de Educación y Deportes de la Nación Argentina</a:t>
            </a:r>
            <a:endParaRPr lang="es-ES_tradnl" sz="3200" b="1" dirty="0">
              <a:solidFill>
                <a:srgbClr val="98012E"/>
              </a:solidFill>
              <a:latin typeface="ITC Flora Std" pitchFamily="50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¿Cuál es la fecha y cómo se implementa?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950205"/>
              </p:ext>
            </p:extLst>
          </p:nvPr>
        </p:nvGraphicFramePr>
        <p:xfrm>
          <a:off x="-1" y="1772817"/>
          <a:ext cx="9144001" cy="5066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9705">
                  <a:extLst>
                    <a:ext uri="{9D8B030D-6E8A-4147-A177-3AD203B41FA5}">
                      <a16:colId xmlns:a16="http://schemas.microsoft.com/office/drawing/2014/main" val="3703042764"/>
                    </a:ext>
                  </a:extLst>
                </a:gridCol>
                <a:gridCol w="852337">
                  <a:extLst>
                    <a:ext uri="{9D8B030D-6E8A-4147-A177-3AD203B41FA5}">
                      <a16:colId xmlns:a16="http://schemas.microsoft.com/office/drawing/2014/main" val="519400342"/>
                    </a:ext>
                  </a:extLst>
                </a:gridCol>
                <a:gridCol w="6741959">
                  <a:extLst>
                    <a:ext uri="{9D8B030D-6E8A-4147-A177-3AD203B41FA5}">
                      <a16:colId xmlns:a16="http://schemas.microsoft.com/office/drawing/2014/main" val="2715883072"/>
                    </a:ext>
                  </a:extLst>
                </a:gridCol>
              </a:tblGrid>
              <a:tr h="464343"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Actividad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04003"/>
                  </a:ext>
                </a:extLst>
              </a:tr>
              <a:tr h="760934">
                <a:tc rowSpan="7"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18 de 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7:30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Preparación de los estudiantes y entrega de los Cuadernillos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de Matemática y del Estudiante-20 minutos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79774"/>
                  </a:ext>
                </a:extLst>
              </a:tr>
              <a:tr h="765800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7:50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Respuestas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de las consignas de Matemática- 60 minutos, 10 de tolerancia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42423"/>
                  </a:ext>
                </a:extLst>
              </a:tr>
              <a:tr h="482555">
                <a:tc vMerge="1">
                  <a:txBody>
                    <a:bodyPr/>
                    <a:lstStyle/>
                    <a:p>
                      <a:pPr algn="just"/>
                      <a:endParaRPr lang="es-AR" sz="2000" b="1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Recreo- 15 minutos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3672"/>
                  </a:ext>
                </a:extLst>
              </a:tr>
              <a:tr h="742724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9:15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Entrega del Cuadernillo de Ciencias Sociales y respuestas de las consignas- 60 minutos,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10 de tolerancia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45877"/>
                  </a:ext>
                </a:extLst>
              </a:tr>
              <a:tr h="612640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10:25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Recreo.- 15 minutos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155527"/>
                  </a:ext>
                </a:extLst>
              </a:tr>
              <a:tr h="459480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10:40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Respuestas al Cuestionario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para el estudiante- 40 minutos.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01679"/>
                  </a:ext>
                </a:extLst>
              </a:tr>
              <a:tr h="536060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11:20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Fin de la jornada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7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4410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¿Cuál es la fecha y cómo se implementa?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72327"/>
              </p:ext>
            </p:extLst>
          </p:nvPr>
        </p:nvGraphicFramePr>
        <p:xfrm>
          <a:off x="-1" y="1772817"/>
          <a:ext cx="9144001" cy="34348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9705">
                  <a:extLst>
                    <a:ext uri="{9D8B030D-6E8A-4147-A177-3AD203B41FA5}">
                      <a16:colId xmlns:a16="http://schemas.microsoft.com/office/drawing/2014/main" val="3703042764"/>
                    </a:ext>
                  </a:extLst>
                </a:gridCol>
                <a:gridCol w="852337">
                  <a:extLst>
                    <a:ext uri="{9D8B030D-6E8A-4147-A177-3AD203B41FA5}">
                      <a16:colId xmlns:a16="http://schemas.microsoft.com/office/drawing/2014/main" val="519400342"/>
                    </a:ext>
                  </a:extLst>
                </a:gridCol>
                <a:gridCol w="6741959">
                  <a:extLst>
                    <a:ext uri="{9D8B030D-6E8A-4147-A177-3AD203B41FA5}">
                      <a16:colId xmlns:a16="http://schemas.microsoft.com/office/drawing/2014/main" val="2715883072"/>
                    </a:ext>
                  </a:extLst>
                </a:gridCol>
              </a:tblGrid>
              <a:tr h="464343"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Actividad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304003"/>
                  </a:ext>
                </a:extLst>
              </a:tr>
              <a:tr h="760934">
                <a:tc rowSpan="4"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19 de 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7:30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Entrega de los Cuadernillos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de Lengua y </a:t>
                      </a: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respuestas de las consignas- 60 minutos,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10 de tolerancia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79774"/>
                  </a:ext>
                </a:extLst>
              </a:tr>
              <a:tr h="765800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8:40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Recreo- 15 minutos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42423"/>
                  </a:ext>
                </a:extLst>
              </a:tr>
              <a:tr h="482555">
                <a:tc vMerge="1">
                  <a:txBody>
                    <a:bodyPr/>
                    <a:lstStyle/>
                    <a:p>
                      <a:pPr algn="just"/>
                      <a:endParaRPr lang="es-AR" sz="2000" b="1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8:55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Entrega del Cuadernillo de Ciencias Naturales y respuestas de las consignas- 60 minutos,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10 de tolerancia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3672"/>
                  </a:ext>
                </a:extLst>
              </a:tr>
              <a:tr h="742724">
                <a:tc vMerge="1">
                  <a:txBody>
                    <a:bodyPr/>
                    <a:lstStyle/>
                    <a:p>
                      <a:pPr algn="just"/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9:55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Fin de la evaluación,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regreso a los cursos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4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4228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Propósitos: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17488" y="1556792"/>
            <a:ext cx="8675687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es-AR" sz="2400" b="1" dirty="0">
                <a:latin typeface="ITC Flora Std" panose="00000600000000000000" pitchFamily="50" charset="0"/>
              </a:rPr>
              <a:t>Dar a conocer a los alumnos el dispositivo de evaluación APRENDER.</a:t>
            </a:r>
          </a:p>
          <a:p>
            <a:pPr marL="457200" indent="-457200" algn="just">
              <a:lnSpc>
                <a:spcPts val="3200"/>
              </a:lnSpc>
              <a:buFont typeface="Wingdings" panose="05000000000000000000" pitchFamily="2" charset="2"/>
              <a:buChar char="v"/>
            </a:pPr>
            <a:endParaRPr lang="es-AR" sz="2400" b="1" dirty="0">
              <a:latin typeface="ITC Flora Std" panose="00000600000000000000" pitchFamily="50" charset="0"/>
            </a:endParaRPr>
          </a:p>
          <a:p>
            <a:pPr marL="457200" indent="-457200" algn="just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es-AR" sz="2400" b="1" dirty="0">
                <a:latin typeface="ITC Flora Std" panose="00000600000000000000" pitchFamily="50" charset="0"/>
              </a:rPr>
              <a:t>Dimensionar el aporte de los resultados obtenidos para la mejora de la calidad educativa</a:t>
            </a:r>
          </a:p>
          <a:p>
            <a:pPr marL="457200" indent="-457200" algn="just">
              <a:lnSpc>
                <a:spcPts val="3200"/>
              </a:lnSpc>
              <a:buFont typeface="Wingdings" panose="05000000000000000000" pitchFamily="2" charset="2"/>
              <a:buChar char="v"/>
            </a:pPr>
            <a:endParaRPr lang="es-AR" sz="2400" b="1" dirty="0">
              <a:latin typeface="ITC Flora Std" panose="00000600000000000000" pitchFamily="50" charset="0"/>
            </a:endParaRPr>
          </a:p>
          <a:p>
            <a:pPr marL="457200" indent="-457200" algn="just">
              <a:lnSpc>
                <a:spcPts val="3200"/>
              </a:lnSpc>
              <a:buFont typeface="Wingdings" panose="05000000000000000000" pitchFamily="2" charset="2"/>
              <a:buChar char="v"/>
            </a:pPr>
            <a:r>
              <a:rPr lang="es-AR" sz="2400" b="1" dirty="0">
                <a:latin typeface="ITC Flora Std" panose="00000600000000000000" pitchFamily="50" charset="0"/>
              </a:rPr>
              <a:t>Promover el compromiso de cada uno con esta instancia de evaluación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positorioimagen-download.educ.ar/repositorio/Imagen/ver?image_id=ad3bca4a-9174-411b-bf4e-f6a7741988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04448" cy="40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50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¿Qué es APRENDER?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r>
              <a:rPr lang="es-ES_tradnl" sz="2800" dirty="0">
                <a:latin typeface="ITC Flora Std" panose="00000600000000000000" pitchFamily="50" charset="0"/>
              </a:rPr>
              <a:t>Dispositivo nacional de:</a:t>
            </a:r>
          </a:p>
          <a:p>
            <a:endParaRPr lang="es-ES_tradnl" sz="2800" dirty="0">
              <a:latin typeface="ITC Flora Std" panose="000006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2400" b="1" dirty="0">
                <a:latin typeface="ITC Flora Std" panose="00000600000000000000" pitchFamily="50" charset="0"/>
              </a:rPr>
              <a:t>Evaluación de los aprendizajes</a:t>
            </a:r>
            <a:r>
              <a:rPr lang="es-ES_tradnl" sz="2400" dirty="0">
                <a:latin typeface="ITC Flora Std" panose="00000600000000000000" pitchFamily="50" charset="0"/>
              </a:rPr>
              <a:t> de los estudiantes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_tradnl" sz="2400" dirty="0">
              <a:latin typeface="ITC Flora Std" panose="00000600000000000000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2400" b="1" dirty="0">
                <a:latin typeface="ITC Flora Std" panose="00000600000000000000" pitchFamily="50" charset="0"/>
              </a:rPr>
              <a:t>Obtención de información </a:t>
            </a:r>
            <a:r>
              <a:rPr lang="es-ES_tradnl" sz="2400" dirty="0">
                <a:latin typeface="ITC Flora Std" panose="00000600000000000000" pitchFamily="50" charset="0"/>
              </a:rPr>
              <a:t>acerca de condiciones y factores que influyen en el proceso educativo. </a:t>
            </a:r>
            <a:endParaRPr lang="es-AR" sz="4400" dirty="0">
              <a:latin typeface="ITC Flora Std" panose="00000600000000000000" pitchFamily="50" charset="0"/>
            </a:endParaRPr>
          </a:p>
          <a:p>
            <a:pPr marL="0" lvl="1">
              <a:lnSpc>
                <a:spcPts val="3200"/>
              </a:lnSpc>
            </a:pPr>
            <a:endParaRPr lang="es-AR" sz="2400" b="1" dirty="0">
              <a:latin typeface="ITC Flora Std" panose="00000600000000000000" pitchFamily="50" charset="0"/>
            </a:endParaRPr>
          </a:p>
          <a:p>
            <a:pPr lvl="1">
              <a:lnSpc>
                <a:spcPts val="3200"/>
              </a:lnSpc>
            </a:pPr>
            <a:endParaRPr lang="es-AR" sz="2400" b="1" dirty="0">
              <a:latin typeface="ITC Flora Std" panose="00000600000000000000" pitchFamily="50" charset="0"/>
            </a:endParaRPr>
          </a:p>
        </p:txBody>
      </p:sp>
      <p:sp>
        <p:nvSpPr>
          <p:cNvPr id="4" name="Flecha: hacia abajo 3"/>
          <p:cNvSpPr/>
          <p:nvPr/>
        </p:nvSpPr>
        <p:spPr>
          <a:xfrm>
            <a:off x="4283968" y="1772816"/>
            <a:ext cx="432048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_tradnl" sz="3200" b="1" i="1" dirty="0">
              <a:solidFill>
                <a:srgbClr val="98012E"/>
              </a:solidFill>
            </a:endParaRPr>
          </a:p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¿Cuál es su objetivo?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just"/>
            <a:r>
              <a:rPr lang="es-AR" sz="2400" b="1" dirty="0">
                <a:latin typeface="ITC Flora Std" panose="00000600000000000000" pitchFamily="50" charset="0"/>
              </a:rPr>
              <a:t>Obtener</a:t>
            </a:r>
            <a:r>
              <a:rPr lang="es-AR" sz="2400" dirty="0">
                <a:latin typeface="ITC Flora Std" panose="00000600000000000000" pitchFamily="50" charset="0"/>
              </a:rPr>
              <a:t> y </a:t>
            </a:r>
            <a:r>
              <a:rPr lang="es-AR" sz="2400" b="1" dirty="0">
                <a:latin typeface="ITC Flora Std" panose="00000600000000000000" pitchFamily="50" charset="0"/>
              </a:rPr>
              <a:t>generar </a:t>
            </a:r>
            <a:r>
              <a:rPr lang="es-AR" sz="2400" dirty="0">
                <a:latin typeface="ITC Flora Std" panose="00000600000000000000" pitchFamily="50" charset="0"/>
              </a:rPr>
              <a:t>información que permita conocer mejor los logros alcanzados y desafíos pendientes del sistema educativo, para brindar orientaciones que contribuyan a tomar decisiones que incidan en la mejora continua de los aprendizajes</a:t>
            </a:r>
            <a:endParaRPr lang="es-ES_tradnl" sz="2400" dirty="0">
              <a:latin typeface="ITC Flora Std" panose="00000600000000000000" pitchFamily="50" charset="0"/>
            </a:endParaRPr>
          </a:p>
        </p:txBody>
      </p:sp>
      <p:sp>
        <p:nvSpPr>
          <p:cNvPr id="4" name="Flecha: hacia abajo 3"/>
          <p:cNvSpPr/>
          <p:nvPr/>
        </p:nvSpPr>
        <p:spPr>
          <a:xfrm>
            <a:off x="4339307" y="2336089"/>
            <a:ext cx="432048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462986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_tradnl" sz="3200" b="1" i="1" dirty="0">
              <a:solidFill>
                <a:srgbClr val="98012E"/>
              </a:solidFill>
            </a:endParaRPr>
          </a:p>
          <a:p>
            <a:pPr algn="ctr"/>
            <a:endParaRPr lang="es-ES_tradnl" sz="3200" b="1" i="1" dirty="0">
              <a:solidFill>
                <a:srgbClr val="98012E"/>
              </a:solidFill>
            </a:endParaRPr>
          </a:p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¿Por qué el nombre de APRENDER?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AR" sz="2400" b="1" dirty="0">
              <a:latin typeface="ITC Flora Std" panose="00000600000000000000" pitchFamily="50" charset="0"/>
            </a:endParaRPr>
          </a:p>
          <a:p>
            <a:pPr algn="ctr"/>
            <a:r>
              <a:rPr lang="es-AR" sz="2400" b="1" dirty="0">
                <a:latin typeface="ITC Flora Std" panose="00000600000000000000" pitchFamily="50" charset="0"/>
              </a:rPr>
              <a:t>Porque la evaluación es una instancia de aprendizaje para todos</a:t>
            </a:r>
            <a:endParaRPr lang="es-ES_tradnl" sz="2000" b="1" dirty="0">
              <a:latin typeface="ITC Flora Std" panose="00000600000000000000" pitchFamily="50" charset="0"/>
            </a:endParaRPr>
          </a:p>
        </p:txBody>
      </p:sp>
      <p:sp>
        <p:nvSpPr>
          <p:cNvPr id="4" name="Flecha: hacia abajo 3"/>
          <p:cNvSpPr/>
          <p:nvPr/>
        </p:nvSpPr>
        <p:spPr>
          <a:xfrm>
            <a:off x="4427984" y="2924944"/>
            <a:ext cx="432048" cy="7200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825918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¿Quiénes participan?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endParaRPr lang="es-ES_tradnl" sz="2800" dirty="0">
              <a:latin typeface="ITC Flora Std" panose="00000600000000000000" pitchFamily="5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78041"/>
              </p:ext>
            </p:extLst>
          </p:nvPr>
        </p:nvGraphicFramePr>
        <p:xfrm>
          <a:off x="954931" y="1988840"/>
          <a:ext cx="7200799" cy="3230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43339">
                  <a:extLst>
                    <a:ext uri="{9D8B030D-6E8A-4147-A177-3AD203B41FA5}">
                      <a16:colId xmlns:a16="http://schemas.microsoft.com/office/drawing/2014/main" val="1883307500"/>
                    </a:ext>
                  </a:extLst>
                </a:gridCol>
                <a:gridCol w="5157460">
                  <a:extLst>
                    <a:ext uri="{9D8B030D-6E8A-4147-A177-3AD203B41FA5}">
                      <a16:colId xmlns:a16="http://schemas.microsoft.com/office/drawing/2014/main" val="1518261390"/>
                    </a:ext>
                  </a:extLst>
                </a:gridCol>
              </a:tblGrid>
              <a:tr h="543330">
                <a:tc rowSpan="2">
                  <a:txBody>
                    <a:bodyPr/>
                    <a:lstStyle/>
                    <a:p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pPr algn="ctr"/>
                      <a:r>
                        <a:rPr lang="es-AR" sz="2400" dirty="0">
                          <a:latin typeface="ITC Flora Std" panose="00000600000000000000" pitchFamily="50" charset="0"/>
                        </a:rPr>
                        <a:t>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Censal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6to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grado de Primaria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6to año de Secundaria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62636"/>
                  </a:ext>
                </a:extLst>
              </a:tr>
              <a:tr h="543330">
                <a:tc vMerge="1">
                  <a:txBody>
                    <a:bodyPr/>
                    <a:lstStyle/>
                    <a:p>
                      <a:endParaRPr lang="es-AR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Muestra representativa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3er grado de Primaria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3er año de Secundaria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3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996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69081" y="980728"/>
            <a:ext cx="8572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¿Quiénes participan?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endParaRPr lang="es-ES_tradnl" sz="2800" dirty="0">
              <a:latin typeface="ITC Flora Std" panose="00000600000000000000" pitchFamily="50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56099"/>
              </p:ext>
            </p:extLst>
          </p:nvPr>
        </p:nvGraphicFramePr>
        <p:xfrm>
          <a:off x="467544" y="1707270"/>
          <a:ext cx="7903319" cy="36644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97611">
                  <a:extLst>
                    <a:ext uri="{9D8B030D-6E8A-4147-A177-3AD203B41FA5}">
                      <a16:colId xmlns:a16="http://schemas.microsoft.com/office/drawing/2014/main" val="1883307500"/>
                    </a:ext>
                  </a:extLst>
                </a:gridCol>
                <a:gridCol w="6005708">
                  <a:extLst>
                    <a:ext uri="{9D8B030D-6E8A-4147-A177-3AD203B41FA5}">
                      <a16:colId xmlns:a16="http://schemas.microsoft.com/office/drawing/2014/main" val="1518261390"/>
                    </a:ext>
                  </a:extLst>
                </a:gridCol>
              </a:tblGrid>
              <a:tr h="1505706">
                <a:tc rowSpan="3">
                  <a:txBody>
                    <a:bodyPr/>
                    <a:lstStyle/>
                    <a:p>
                      <a:pPr algn="ctr"/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pPr algn="ctr"/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pPr algn="ctr"/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pPr algn="ctr"/>
                      <a:endParaRPr lang="es-AR" sz="2400" dirty="0">
                        <a:latin typeface="ITC Flora Std" panose="00000600000000000000" pitchFamily="50" charset="0"/>
                      </a:endParaRPr>
                    </a:p>
                    <a:p>
                      <a:pPr algn="ctr"/>
                      <a:r>
                        <a:rPr lang="es-AR" sz="2400" dirty="0">
                          <a:latin typeface="ITC Flora Std" panose="00000600000000000000" pitchFamily="50" charset="0"/>
                        </a:rPr>
                        <a:t>Comunidad</a:t>
                      </a:r>
                      <a:r>
                        <a:rPr lang="es-AR" sz="2400" baseline="0" dirty="0">
                          <a:latin typeface="ITC Flora Std" panose="00000600000000000000" pitchFamily="50" charset="0"/>
                        </a:rPr>
                        <a:t> educativa</a:t>
                      </a:r>
                      <a:endParaRPr lang="es-AR" sz="2400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Directivo: </a:t>
                      </a:r>
                      <a:r>
                        <a:rPr lang="es-AR" sz="2000" b="0" dirty="0">
                          <a:latin typeface="ITC Flora Std" panose="00000600000000000000" pitchFamily="50" charset="0"/>
                        </a:rPr>
                        <a:t>veedor</a:t>
                      </a:r>
                    </a:p>
                    <a:p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Docentes: </a:t>
                      </a:r>
                      <a:r>
                        <a:rPr lang="es-AR" sz="2000" b="0" dirty="0">
                          <a:latin typeface="ITC Flora Std" panose="00000600000000000000" pitchFamily="50" charset="0"/>
                        </a:rPr>
                        <a:t>aplicadores: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Secundaria:</a:t>
                      </a:r>
                      <a:r>
                        <a:rPr lang="es-AR" sz="2000" b="0" baseline="0" dirty="0">
                          <a:latin typeface="ITC Flora Std" panose="00000600000000000000" pitchFamily="50" charset="0"/>
                        </a:rPr>
                        <a:t> Prof. Guillermo Romero y Prof. Susana </a:t>
                      </a:r>
                      <a:r>
                        <a:rPr lang="es-AR" sz="2000" b="0" baseline="0" dirty="0" err="1">
                          <a:latin typeface="ITC Flora Std" panose="00000600000000000000" pitchFamily="50" charset="0"/>
                        </a:rPr>
                        <a:t>Vettori</a:t>
                      </a:r>
                      <a:endParaRPr lang="es-AR" sz="2000" b="0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62636"/>
                  </a:ext>
                </a:extLst>
              </a:tr>
              <a:tr h="543330">
                <a:tc vMerge="1">
                  <a:txBody>
                    <a:bodyPr/>
                    <a:lstStyle/>
                    <a:p>
                      <a:endParaRPr lang="es-AR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Supervisores, inspectores, agentes educativos y los Ministerios provinciales: </a:t>
                      </a:r>
                      <a:r>
                        <a:rPr lang="es-AR" sz="2000" b="0" dirty="0">
                          <a:latin typeface="ITC Flora Std" panose="00000600000000000000" pitchFamily="50" charset="0"/>
                        </a:rPr>
                        <a:t>aspectos logísticos y de control de calidad del operativo </a:t>
                      </a:r>
                    </a:p>
                    <a:p>
                      <a:endParaRPr lang="es-AR" sz="2000" b="0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38605"/>
                  </a:ext>
                </a:extLst>
              </a:tr>
              <a:tr h="543330">
                <a:tc vMerge="1">
                  <a:txBody>
                    <a:bodyPr/>
                    <a:lstStyle/>
                    <a:p>
                      <a:pPr algn="ctr"/>
                      <a:endParaRPr lang="es-AR" sz="2400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Familias:</a:t>
                      </a:r>
                      <a:r>
                        <a:rPr lang="es-AR" sz="2000" b="0" dirty="0">
                          <a:latin typeface="ITC Flora Std" panose="00000600000000000000" pitchFamily="50" charset="0"/>
                        </a:rPr>
                        <a:t> apoyo y acompañamiento a los estudiantes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16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7775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7488" y="201613"/>
            <a:ext cx="867568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500" b="1" dirty="0">
                <a:solidFill>
                  <a:srgbClr val="98012E"/>
                </a:solidFill>
                <a:latin typeface="ITC Flora Std" pitchFamily="50" charset="0"/>
              </a:rPr>
              <a:t>Algunas preguntas…</a:t>
            </a: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324359" y="849305"/>
            <a:ext cx="85725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_tradnl" sz="3200" b="1" i="1" dirty="0">
              <a:solidFill>
                <a:srgbClr val="98012E"/>
              </a:solidFill>
            </a:endParaRPr>
          </a:p>
          <a:p>
            <a:pPr algn="ctr"/>
            <a:r>
              <a:rPr lang="es-ES_tradnl" sz="3200" b="1" i="1" dirty="0">
                <a:solidFill>
                  <a:srgbClr val="98012E"/>
                </a:solidFill>
              </a:rPr>
              <a:t>¿Qué se evalúa?</a:t>
            </a:r>
            <a:endParaRPr lang="es-AR" sz="2400" b="1" dirty="0">
              <a:solidFill>
                <a:srgbClr val="98012E"/>
              </a:solidFill>
            </a:endParaRPr>
          </a:p>
          <a:p>
            <a:r>
              <a:rPr lang="es-ES_tradnl" sz="2800" dirty="0"/>
              <a:t> </a:t>
            </a:r>
            <a:endParaRPr lang="es-AR" sz="2800" dirty="0"/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  <a:p>
            <a:pPr algn="ctr"/>
            <a:endParaRPr lang="es-ES_tradnl" sz="2800" dirty="0">
              <a:latin typeface="ITC Flora Std" panose="00000600000000000000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86410"/>
              </p:ext>
            </p:extLst>
          </p:nvPr>
        </p:nvGraphicFramePr>
        <p:xfrm>
          <a:off x="0" y="2694821"/>
          <a:ext cx="9144000" cy="38882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1">
                  <a:extLst>
                    <a:ext uri="{9D8B030D-6E8A-4147-A177-3AD203B41FA5}">
                      <a16:colId xmlns:a16="http://schemas.microsoft.com/office/drawing/2014/main" val="1074842441"/>
                    </a:ext>
                  </a:extLst>
                </a:gridCol>
                <a:gridCol w="5652119">
                  <a:extLst>
                    <a:ext uri="{9D8B030D-6E8A-4147-A177-3AD203B41FA5}">
                      <a16:colId xmlns:a16="http://schemas.microsoft.com/office/drawing/2014/main" val="50878404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ITC Flora Std" panose="00000600000000000000" pitchFamily="50" charset="0"/>
                        </a:rPr>
                        <a:t>Aprendizajes alcanzados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ITC Flora Std" panose="00000600000000000000" pitchFamily="50" charset="0"/>
                        </a:rPr>
                        <a:t>Condiciones de</a:t>
                      </a:r>
                      <a:r>
                        <a:rPr lang="es-AR" sz="2400" b="1" baseline="0" dirty="0">
                          <a:latin typeface="ITC Flora Std" panose="00000600000000000000" pitchFamily="50" charset="0"/>
                        </a:rPr>
                        <a:t> enseñanza y aprendizaje</a:t>
                      </a:r>
                      <a:endParaRPr lang="es-AR" sz="24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583555"/>
                  </a:ext>
                </a:extLst>
              </a:tr>
              <a:tr h="324015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Matemática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Lengua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Ciencias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Sociales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baseline="0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Ciencias Naturales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dirty="0">
                          <a:latin typeface="ITC Flora Std" panose="00000600000000000000" pitchFamily="50" charset="0"/>
                        </a:rPr>
                        <a:t>Clima de</a:t>
                      </a: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 aprendizaje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baseline="0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Percepciones sobre el aprendizaje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baseline="0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Nuevas tecnologías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AR" sz="2000" b="1" baseline="0" dirty="0">
                        <a:latin typeface="ITC Flora Std" panose="00000600000000000000" pitchFamily="50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s-AR" sz="2000" b="1" baseline="0" dirty="0">
                          <a:latin typeface="ITC Flora Std" panose="00000600000000000000" pitchFamily="50" charset="0"/>
                        </a:rPr>
                        <a:t>Contexto de los estudiantes y la escuela</a:t>
                      </a:r>
                      <a:endParaRPr lang="es-AR" sz="2000" b="1" dirty="0">
                        <a:latin typeface="ITC Flora Std" panose="000006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4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3002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11638</TotalTime>
  <Words>354</Words>
  <Application>Microsoft Office PowerPoint</Application>
  <PresentationFormat>Presentación en pantalla (4:3)</PresentationFormat>
  <Paragraphs>125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ITC Flora Std</vt:lpstr>
      <vt:lpstr>Calibri</vt:lpstr>
      <vt:lpstr>Arial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Objetivo del Colegio</dc:title>
  <dc:creator>Federico</dc:creator>
  <cp:lastModifiedBy>Luci</cp:lastModifiedBy>
  <cp:revision>297</cp:revision>
  <dcterms:created xsi:type="dcterms:W3CDTF">2008-09-18T00:38:59Z</dcterms:created>
  <dcterms:modified xsi:type="dcterms:W3CDTF">2016-10-11T15:57:56Z</dcterms:modified>
</cp:coreProperties>
</file>