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comments/comment7.xml" ContentType="application/vnd.openxmlformats-officedocument.presentationml.comments+xml"/>
  <Override PartName="/ppt/comments/comment8.xml" ContentType="application/vnd.openxmlformats-officedocument.presentationml.comment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comments/comment5.xml" ContentType="application/vnd.openxmlformats-officedocument.presentationml.comments+xml"/>
  <Override PartName="/ppt/comments/comment6.xml" ContentType="application/vnd.openxmlformats-officedocument.presentationml.comments+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3.xml" ContentType="application/vnd.openxmlformats-officedocument.presentationml.comments+xml"/>
  <Override PartName="/ppt/comments/comment4.xml" ContentType="application/vnd.openxmlformats-officedocument.presentationml.comment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9" r:id="rId4"/>
    <p:sldId id="258" r:id="rId5"/>
    <p:sldId id="260" r:id="rId6"/>
    <p:sldId id="261" r:id="rId7"/>
    <p:sldId id="263" r:id="rId8"/>
    <p:sldId id="264" r:id="rId9"/>
    <p:sldId id="265" r:id="rId10"/>
    <p:sldId id="266" r:id="rId1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C-" initials="P" lastIdx="1" clrIdx="0"/>
  <p:cmAuthor id="1" name="Usuario" initials="U" lastIdx="9"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08"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06-29T10:42:43.730" idx="7">
    <p:pos x="10" y="10"/>
    <p:text>VALERIA
El nervio mediano brinda sensación y movimiento al lado de la palma de la mano. Esto incluye el lado palmar del pulgar, el dedo índice, el medio y el anular. La zona de la muñeca por donde ingresa este nervio en la mano se llama túnel carpiano y normalmente es estrecho. Cualquier hinchazón puede comprimir el nervio y causar dolor, entumecimiento, hormigueo o debilidad, lo cual se conoce como síndrome del túnel carpiano.</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15-06-29T10:53:16.127" idx="1">
    <p:pos x="10" y="10"/>
    <p:text>SOOOOOOL: Compresión del nervio mediano. Algunas personas que presentan este problema nacieron con un túnel carpiano pequeño. El síndrome del túnel carpiano también puede ser causado por hacer el mismo movimiento de la mano y la muñeca una y otra vez. El uso de herramientas manuales que vibren también puede llevar a este síndrome.
Los estudios no han demostrado que el síndrome del túnel carpiano sea causado por escribir en una computadora, utilizar un ratón o repetir movimientos al trabajar, tocar un instrumento musical o practicar deportes; pero estas actividades pueden causar dolor e hinchazón de los tendones o la bursa. 
Otras causas pueden ser:
•Alcoholismo
•Fracturas de huesos y artritis de la muñeca
•Quiste o tumor que crece en la muñeca
•Infecciones
•Obesidad
•Líquidos adicionales que se acumulan en el cuerpo durante el embarazo o la menopausia 
•Artritis reumatoidea
El síndrome del túnel carpiano ocurre casi siempre en personas de 30 a 60 años de edad y es más común en los hombres que en las mujeres.</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15-06-29T10:44:01.025" idx="8">
    <p:pos x="10" y="10"/>
    <p:text>SOL: estas son algunas de las profesiones.</p:text>
  </p:cm>
</p:cmLst>
</file>

<file path=ppt/comments/comment4.xml><?xml version="1.0" encoding="utf-8"?>
<p:cmLst xmlns:a="http://schemas.openxmlformats.org/drawingml/2006/main" xmlns:r="http://schemas.openxmlformats.org/officeDocument/2006/relationships" xmlns:p="http://schemas.openxmlformats.org/presentationml/2006/main">
  <p:cm authorId="1" dt="2015-06-29T10:44:32.908" idx="2">
    <p:pos x="10" y="10"/>
    <p:text>TANIA
•Torpeza de la mano al agarrar objetos.
•Entumecimiento u hormigueo en el pulgar y en los dos o tres dedos siguientes de una o ambas manos.
•Entumecimiento u hormigueo en la palma de la mano.
•Dolor que se extiende al codo.
•Dolor en la mano o la muñeca en una o ambas manos.
•Problemas con los movimientos finos de los dedos (coordinación) en una o ambas manos.
•Atrofia del músculo por debajo del pulgar (en casos avanzados o prolongados).
•Agarre débil o dificultad para cargar bolsas (una queja común).
•Debilidad en una o ambas manos.
</p:text>
  </p:cm>
</p:cmLst>
</file>

<file path=ppt/comments/comment5.xml><?xml version="1.0" encoding="utf-8"?>
<p:cmLst xmlns:a="http://schemas.openxmlformats.org/drawingml/2006/main" xmlns:r="http://schemas.openxmlformats.org/officeDocument/2006/relationships" xmlns:p="http://schemas.openxmlformats.org/presentationml/2006/main">
  <p:cm authorId="1" dt="2015-06-29T10:52:34.663" idx="9">
    <p:pos x="10" y="10"/>
    <p:text>VERÓNICA: •Usar una férula en la noche por algunas semanas. Si esto no ayuda, posiblemente sea necesario usarla también durante el día. 
•Evitar dormir sobre las muñecas. 
•Aplicar compresas frías o calientes en la zona afectada.</p:text>
  </p:cm>
</p:cmLst>
</file>

<file path=ppt/comments/comment6.xml><?xml version="1.0" encoding="utf-8"?>
<p:cmLst xmlns:a="http://schemas.openxmlformats.org/drawingml/2006/main" xmlns:r="http://schemas.openxmlformats.org/officeDocument/2006/relationships" xmlns:p="http://schemas.openxmlformats.org/presentationml/2006/main">
  <p:cm authorId="1" dt="2015-06-29T10:51:46.509" idx="6">
    <p:pos x="133" y="80"/>
    <p:text>VERÓNICA
Utilice herramientas y equipos con un diseño adecuado para reducir el riesgo de lesión en la muñeca.
Las ayudas ergonómicas, como teclados separados, gavetas para teclados, almohadillas para digitar y protectores de muñeca se pueden utilizar para mejorar la postura de la muñeca al digitar en teclado. Tome descansos frecuentes cuando esté tecleando y pare siempre si siente dolor u hormigueo.</p:text>
  </p:cm>
</p:cmLst>
</file>

<file path=ppt/comments/comment7.xml><?xml version="1.0" encoding="utf-8"?>
<p:cmLst xmlns:a="http://schemas.openxmlformats.org/drawingml/2006/main" xmlns:r="http://schemas.openxmlformats.org/officeDocument/2006/relationships" xmlns:p="http://schemas.openxmlformats.org/presentationml/2006/main">
  <p:cm authorId="1" dt="2015-06-29T10:51:33.444" idx="4">
    <p:pos x="10" y="10"/>
    <p:text>VERÓNICA
Entre los medicamentos utilizados para el tratamiento del síndrome del túnel carpiano se encuentran los antiinflamatorios no esteroides (AINE), como el ibuprofeno o el diclofenac. Las inyecciones de corticosteroides aplicadas en la zona del túnel carpiano pueden aliviar los síntomas por un tiempo.</p:text>
  </p:cm>
</p:cmLst>
</file>

<file path=ppt/comments/comment8.xml><?xml version="1.0" encoding="utf-8"?>
<p:cmLst xmlns:a="http://schemas.openxmlformats.org/drawingml/2006/main" xmlns:r="http://schemas.openxmlformats.org/officeDocument/2006/relationships" xmlns:p="http://schemas.openxmlformats.org/presentationml/2006/main">
  <p:cm authorId="1" dt="2015-06-29T10:45:54.386" idx="5">
    <p:pos x="123" y="62"/>
    <p:text>VALERIA
La liberación del túnel carpiano es un procedimiento quirúrgico en el que se corta el ligamento que está ejerciendo presión sobre el nervio. La cirugía es efectiva la mayoría de las veces, pero depende de cuánto tiempo se ha presentado la compresión del nervio y de su gravedad.</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C5DB05-9B37-4E9F-B48B-1736C11BBEF2}" type="datetimeFigureOut">
              <a:rPr lang="es-AR" smtClean="0"/>
              <a:pPr/>
              <a:t>30/06/2015</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429FFE-6F90-4A66-9455-9D328248E209}" type="slidenum">
              <a:rPr lang="es-AR" smtClean="0"/>
              <a:pPr/>
              <a:t>‹Nº›</a:t>
            </a:fld>
            <a:endParaRPr lang="es-AR"/>
          </a:p>
        </p:txBody>
      </p:sp>
    </p:spTree>
    <p:extLst>
      <p:ext uri="{BB962C8B-B14F-4D97-AF65-F5344CB8AC3E}">
        <p14:creationId xmlns="" xmlns:p14="http://schemas.microsoft.com/office/powerpoint/2010/main" val="1539316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8429FFE-6F90-4A66-9455-9D328248E209}" type="slidenum">
              <a:rPr lang="es-AR" smtClean="0"/>
              <a:pPr/>
              <a:t>2</a:t>
            </a:fld>
            <a:endParaRPr lang="es-AR"/>
          </a:p>
        </p:txBody>
      </p:sp>
    </p:spTree>
    <p:extLst>
      <p:ext uri="{BB962C8B-B14F-4D97-AF65-F5344CB8AC3E}">
        <p14:creationId xmlns="" xmlns:p14="http://schemas.microsoft.com/office/powerpoint/2010/main" val="2022905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1629867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22532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534477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2942086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512260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59252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3097921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1821016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1664564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3497172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A922160-63C4-4C3C-8A80-8E86315CBEE0}" type="datetimeFigureOut">
              <a:rPr lang="es-AR" smtClean="0"/>
              <a:pPr/>
              <a:t>30/06/2015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763005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22160-63C4-4C3C-8A80-8E86315CBEE0}" type="datetimeFigureOut">
              <a:rPr lang="es-AR" smtClean="0"/>
              <a:pPr/>
              <a:t>30/06/2015</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3B5581-1775-4CD7-A10D-F0C176444783}" type="slidenum">
              <a:rPr lang="es-AR" smtClean="0"/>
              <a:pPr/>
              <a:t>‹Nº›</a:t>
            </a:fld>
            <a:endParaRPr lang="es-AR"/>
          </a:p>
        </p:txBody>
      </p:sp>
    </p:spTree>
    <p:extLst>
      <p:ext uri="{BB962C8B-B14F-4D97-AF65-F5344CB8AC3E}">
        <p14:creationId xmlns="" xmlns:p14="http://schemas.microsoft.com/office/powerpoint/2010/main" val="224897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comments" Target="../comments/comment3.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comments" Target="../comments/comment4.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comments" Target="../comments/comment6.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image" Target="../media/image1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2276872"/>
            <a:ext cx="7772400" cy="2043658"/>
          </a:xfrm>
        </p:spPr>
        <p:txBody>
          <a:bodyPr>
            <a:normAutofit fontScale="90000"/>
          </a:bodyPr>
          <a:lstStyle/>
          <a:p>
            <a:r>
              <a:rPr lang="es-ES" sz="6600" dirty="0" smtClean="0">
                <a:latin typeface="AR CENA" pitchFamily="2" charset="0"/>
                <a:cs typeface="Andalus" pitchFamily="18" charset="-78"/>
              </a:rPr>
              <a:t>Síndrome del Túnel </a:t>
            </a:r>
            <a:r>
              <a:rPr lang="es-ES" sz="6600" dirty="0" smtClean="0">
                <a:latin typeface="AR CENA"/>
                <a:cs typeface="Andalus" pitchFamily="18" charset="-78"/>
              </a:rPr>
              <a:t>Carpiano</a:t>
            </a:r>
            <a:endParaRPr lang="es-AR" sz="6600" dirty="0">
              <a:latin typeface="AR CENA"/>
              <a:cs typeface="Andalus" pitchFamily="18" charset="-78"/>
            </a:endParaRPr>
          </a:p>
        </p:txBody>
      </p:sp>
    </p:spTree>
    <p:extLst>
      <p:ext uri="{BB962C8B-B14F-4D97-AF65-F5344CB8AC3E}">
        <p14:creationId xmlns="" xmlns:p14="http://schemas.microsoft.com/office/powerpoint/2010/main" val="21892751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latin typeface="AR CENA"/>
              </a:rPr>
              <a:t>Integrantes</a:t>
            </a:r>
            <a:endParaRPr lang="es-AR" dirty="0">
              <a:latin typeface="AR CENA"/>
            </a:endParaRPr>
          </a:p>
        </p:txBody>
      </p:sp>
      <p:sp>
        <p:nvSpPr>
          <p:cNvPr id="3" name="2 Marcador de contenido"/>
          <p:cNvSpPr>
            <a:spLocks noGrp="1"/>
          </p:cNvSpPr>
          <p:nvPr>
            <p:ph idx="1"/>
          </p:nvPr>
        </p:nvSpPr>
        <p:spPr/>
        <p:txBody>
          <a:bodyPr/>
          <a:lstStyle/>
          <a:p>
            <a:r>
              <a:rPr lang="es-AR" dirty="0" smtClean="0"/>
              <a:t>Valeria Burgos</a:t>
            </a:r>
          </a:p>
          <a:p>
            <a:r>
              <a:rPr lang="es-AR" dirty="0" smtClean="0"/>
              <a:t>Sol Cao</a:t>
            </a:r>
          </a:p>
          <a:p>
            <a:r>
              <a:rPr lang="es-AR" dirty="0" smtClean="0"/>
              <a:t>Tania Paredes</a:t>
            </a:r>
          </a:p>
          <a:p>
            <a:r>
              <a:rPr lang="es-AR" dirty="0" smtClean="0"/>
              <a:t>Verónica </a:t>
            </a:r>
            <a:r>
              <a:rPr lang="es-AR" dirty="0" err="1" smtClean="0"/>
              <a:t>Blanc</a:t>
            </a:r>
            <a:endParaRPr lang="es-A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5400" dirty="0" smtClean="0">
                <a:latin typeface="AR CENA" pitchFamily="2" charset="0"/>
                <a:cs typeface="Andalus" pitchFamily="18" charset="-78"/>
              </a:rPr>
              <a:t>De qué se trata?</a:t>
            </a:r>
            <a:endParaRPr lang="es-AR" sz="5400" dirty="0">
              <a:latin typeface="AR CENA" pitchFamily="2" charset="0"/>
              <a:cs typeface="Andalus" pitchFamily="18" charset="-78"/>
            </a:endParaRPr>
          </a:p>
        </p:txBody>
      </p:sp>
      <p:pic>
        <p:nvPicPr>
          <p:cNvPr id="1026" name="Picture 2" descr="Compresión del nervio median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69622" y="1340767"/>
            <a:ext cx="6804756" cy="544380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344571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6600" dirty="0" smtClean="0">
                <a:latin typeface="AR CENA"/>
              </a:rPr>
              <a:t>Causas</a:t>
            </a:r>
            <a:endParaRPr lang="es-AR" dirty="0">
              <a:latin typeface="AR CENA"/>
            </a:endParaRPr>
          </a:p>
        </p:txBody>
      </p:sp>
      <p:sp>
        <p:nvSpPr>
          <p:cNvPr id="3" name="2 Marcador de contenido"/>
          <p:cNvSpPr>
            <a:spLocks noGrp="1"/>
          </p:cNvSpPr>
          <p:nvPr>
            <p:ph idx="1"/>
          </p:nvPr>
        </p:nvSpPr>
        <p:spPr>
          <a:xfrm>
            <a:off x="395536" y="1700808"/>
            <a:ext cx="4464496" cy="3888432"/>
          </a:xfrm>
        </p:spPr>
        <p:txBody>
          <a:bodyPr>
            <a:normAutofit fontScale="55000" lnSpcReduction="20000"/>
          </a:bodyPr>
          <a:lstStyle/>
          <a:p>
            <a:pPr lvl="0">
              <a:lnSpc>
                <a:spcPct val="120000"/>
              </a:lnSpc>
              <a:spcBef>
                <a:spcPts val="0"/>
              </a:spcBef>
            </a:pPr>
            <a:r>
              <a:rPr lang="es-AR" sz="3800" dirty="0" smtClean="0"/>
              <a:t>Compresión del nervio mediano.</a:t>
            </a:r>
          </a:p>
          <a:p>
            <a:pPr lvl="0">
              <a:lnSpc>
                <a:spcPct val="120000"/>
              </a:lnSpc>
              <a:spcBef>
                <a:spcPts val="0"/>
              </a:spcBef>
            </a:pPr>
            <a:r>
              <a:rPr lang="es-AR" sz="3800" dirty="0" smtClean="0"/>
              <a:t>Túnel Carpiano pequeño.</a:t>
            </a:r>
          </a:p>
          <a:p>
            <a:pPr lvl="0">
              <a:lnSpc>
                <a:spcPct val="120000"/>
              </a:lnSpc>
              <a:spcBef>
                <a:spcPts val="0"/>
              </a:spcBef>
            </a:pPr>
            <a:r>
              <a:rPr lang="es-AR" sz="3800" dirty="0" smtClean="0"/>
              <a:t>Movimientos repetitivos. </a:t>
            </a:r>
          </a:p>
          <a:p>
            <a:pPr lvl="0">
              <a:lnSpc>
                <a:spcPct val="120000"/>
              </a:lnSpc>
              <a:spcBef>
                <a:spcPts val="0"/>
              </a:spcBef>
            </a:pPr>
            <a:r>
              <a:rPr lang="es-AR" sz="3800" dirty="0" smtClean="0"/>
              <a:t>El uso de herramientas que vibren.</a:t>
            </a:r>
          </a:p>
          <a:p>
            <a:pPr lvl="0">
              <a:lnSpc>
                <a:spcPct val="120000"/>
              </a:lnSpc>
              <a:spcBef>
                <a:spcPts val="0"/>
              </a:spcBef>
            </a:pPr>
            <a:r>
              <a:rPr lang="es-AR" sz="3800" dirty="0" smtClean="0"/>
              <a:t>Alcoholismo</a:t>
            </a:r>
          </a:p>
          <a:p>
            <a:pPr lvl="0">
              <a:lnSpc>
                <a:spcPct val="120000"/>
              </a:lnSpc>
              <a:spcBef>
                <a:spcPts val="0"/>
              </a:spcBef>
            </a:pPr>
            <a:r>
              <a:rPr lang="es-AR" sz="3800" dirty="0" smtClean="0"/>
              <a:t>Fracturas y artritis de la muñeca.</a:t>
            </a:r>
          </a:p>
          <a:p>
            <a:pPr lvl="0">
              <a:lnSpc>
                <a:spcPct val="120000"/>
              </a:lnSpc>
              <a:spcBef>
                <a:spcPts val="0"/>
              </a:spcBef>
            </a:pPr>
            <a:r>
              <a:rPr lang="es-AR" sz="3800" dirty="0" smtClean="0"/>
              <a:t>Quiste o tumor en la muñeca.</a:t>
            </a:r>
          </a:p>
          <a:p>
            <a:pPr lvl="0">
              <a:lnSpc>
                <a:spcPct val="120000"/>
              </a:lnSpc>
              <a:spcBef>
                <a:spcPts val="0"/>
              </a:spcBef>
            </a:pPr>
            <a:r>
              <a:rPr lang="es-AR" sz="3800" dirty="0" smtClean="0"/>
              <a:t>Infecciones.</a:t>
            </a:r>
          </a:p>
          <a:p>
            <a:pPr lvl="0">
              <a:lnSpc>
                <a:spcPct val="120000"/>
              </a:lnSpc>
              <a:spcBef>
                <a:spcPts val="0"/>
              </a:spcBef>
            </a:pPr>
            <a:r>
              <a:rPr lang="es-AR" sz="3800" dirty="0" smtClean="0"/>
              <a:t>Obesidad.</a:t>
            </a:r>
          </a:p>
          <a:p>
            <a:pPr lvl="0">
              <a:lnSpc>
                <a:spcPct val="120000"/>
              </a:lnSpc>
              <a:spcBef>
                <a:spcPts val="0"/>
              </a:spcBef>
            </a:pPr>
            <a:r>
              <a:rPr lang="es-AR" sz="3800" dirty="0" smtClean="0"/>
              <a:t>Acumulación de líquido.</a:t>
            </a:r>
          </a:p>
          <a:p>
            <a:pPr lvl="0">
              <a:lnSpc>
                <a:spcPct val="120000"/>
              </a:lnSpc>
              <a:spcBef>
                <a:spcPts val="0"/>
              </a:spcBef>
            </a:pPr>
            <a:r>
              <a:rPr lang="es-AR" sz="3800" dirty="0" smtClean="0"/>
              <a:t>Artritis </a:t>
            </a:r>
            <a:r>
              <a:rPr lang="es-AR" sz="3800" dirty="0" err="1" smtClean="0"/>
              <a:t>reumatoidea</a:t>
            </a:r>
            <a:r>
              <a:rPr lang="es-AR" sz="3800" dirty="0" smtClean="0"/>
              <a:t>.</a:t>
            </a:r>
          </a:p>
          <a:p>
            <a:pPr>
              <a:spcBef>
                <a:spcPts val="0"/>
              </a:spcBef>
            </a:pPr>
            <a:endParaRPr lang="es-AR" dirty="0" smtClean="0"/>
          </a:p>
          <a:p>
            <a:pPr>
              <a:spcBef>
                <a:spcPts val="0"/>
              </a:spcBef>
            </a:pPr>
            <a:endParaRPr lang="es-AR" dirty="0"/>
          </a:p>
        </p:txBody>
      </p:sp>
      <p:pic>
        <p:nvPicPr>
          <p:cNvPr id="1028" name="Picture 4" descr="http://www.tunelcarpiano.bonord.com/wp-content/uploads/2013/01/solucion-tratamientos-del-tunel-carpiano-300x225.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21168649">
            <a:off x="3447421" y="1822537"/>
            <a:ext cx="5664629" cy="424847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5400" dirty="0" smtClean="0">
                <a:latin typeface="AR CENA" pitchFamily="2" charset="0"/>
              </a:rPr>
              <a:t>Origen de la afección</a:t>
            </a:r>
            <a:endParaRPr lang="es-AR" sz="5400" dirty="0">
              <a:latin typeface="AR CENA" pitchFamily="2" charset="0"/>
            </a:endParaRPr>
          </a:p>
        </p:txBody>
      </p:sp>
      <p:sp>
        <p:nvSpPr>
          <p:cNvPr id="3" name="2 Marcador de contenido"/>
          <p:cNvSpPr>
            <a:spLocks noGrp="1"/>
          </p:cNvSpPr>
          <p:nvPr>
            <p:ph idx="1"/>
          </p:nvPr>
        </p:nvSpPr>
        <p:spPr>
          <a:xfrm>
            <a:off x="642392" y="1600201"/>
            <a:ext cx="7859216" cy="964704"/>
          </a:xfrm>
        </p:spPr>
        <p:txBody>
          <a:bodyPr>
            <a:normAutofit/>
          </a:bodyPr>
          <a:lstStyle/>
          <a:p>
            <a:r>
              <a:rPr lang="es-ES" sz="2400" dirty="0" smtClean="0"/>
              <a:t>Profesiones en las que se realizan movimientos repetitivos con la muñeca.                                                                                                                               </a:t>
            </a:r>
            <a:endParaRPr lang="es-AR" sz="2400" dirty="0"/>
          </a:p>
        </p:txBody>
      </p:sp>
      <p:pic>
        <p:nvPicPr>
          <p:cNvPr id="2054" name="Picture 6" descr="http://www.musicaparatodos.com/images/stories/2012/tocar-el-piano-online.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l="6042" r="16921"/>
          <a:stretch/>
        </p:blipFill>
        <p:spPr bwMode="auto">
          <a:xfrm>
            <a:off x="4716016" y="2276872"/>
            <a:ext cx="4225636" cy="3219451"/>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pic>
        <p:nvPicPr>
          <p:cNvPr id="4" name="Picture 2" descr="http://bricomanias.com/wp-content/2011/03/como-taladrar-sin-polvo.jpg"/>
          <p:cNvPicPr>
            <a:picLocks noChangeAspect="1" noChangeArrowheads="1"/>
          </p:cNvPicPr>
          <p:nvPr/>
        </p:nvPicPr>
        <p:blipFill>
          <a:blip r:embed="rId3" cstate="print"/>
          <a:srcRect/>
          <a:stretch>
            <a:fillRect/>
          </a:stretch>
        </p:blipFill>
        <p:spPr bwMode="auto">
          <a:xfrm>
            <a:off x="2699792" y="4221088"/>
            <a:ext cx="3744416" cy="2373384"/>
          </a:xfrm>
          <a:prstGeom prst="rect">
            <a:avLst/>
          </a:prstGeom>
          <a:ln>
            <a:noFill/>
          </a:ln>
          <a:effectLst>
            <a:softEdge rad="112500"/>
          </a:effectLst>
        </p:spPr>
      </p:pic>
      <p:pic>
        <p:nvPicPr>
          <p:cNvPr id="5" name="Picture 4" descr="http://sindromedeltunelcarpiano.org/wp-content/uploads/2012/12/imagen-6.jpg"/>
          <p:cNvPicPr>
            <a:picLocks noChangeAspect="1" noChangeArrowheads="1"/>
          </p:cNvPicPr>
          <p:nvPr/>
        </p:nvPicPr>
        <p:blipFill>
          <a:blip r:embed="rId4" cstate="print"/>
          <a:srcRect/>
          <a:stretch>
            <a:fillRect/>
          </a:stretch>
        </p:blipFill>
        <p:spPr bwMode="auto">
          <a:xfrm>
            <a:off x="467544" y="2420888"/>
            <a:ext cx="3096344" cy="2972491"/>
          </a:xfrm>
          <a:prstGeom prst="rect">
            <a:avLst/>
          </a:prstGeom>
          <a:ln>
            <a:noFill/>
          </a:ln>
          <a:effectLst>
            <a:softEdge rad="112500"/>
          </a:effectLst>
        </p:spPr>
      </p:pic>
    </p:spTree>
    <p:extLst>
      <p:ext uri="{BB962C8B-B14F-4D97-AF65-F5344CB8AC3E}">
        <p14:creationId xmlns="" xmlns:p14="http://schemas.microsoft.com/office/powerpoint/2010/main" val="2022055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5400" dirty="0" smtClean="0">
                <a:latin typeface="AR CENA"/>
              </a:rPr>
              <a:t>Síntomas</a:t>
            </a:r>
            <a:endParaRPr lang="es-AR" dirty="0">
              <a:latin typeface="AR CENA"/>
            </a:endParaRPr>
          </a:p>
        </p:txBody>
      </p:sp>
      <p:sp>
        <p:nvSpPr>
          <p:cNvPr id="3" name="2 Marcador de contenido"/>
          <p:cNvSpPr>
            <a:spLocks noGrp="1"/>
          </p:cNvSpPr>
          <p:nvPr>
            <p:ph idx="1"/>
          </p:nvPr>
        </p:nvSpPr>
        <p:spPr>
          <a:xfrm>
            <a:off x="457200" y="1268760"/>
            <a:ext cx="8229600" cy="2908919"/>
          </a:xfrm>
        </p:spPr>
        <p:txBody>
          <a:bodyPr>
            <a:noAutofit/>
          </a:bodyPr>
          <a:lstStyle/>
          <a:p>
            <a:pPr lvl="0"/>
            <a:r>
              <a:rPr lang="es-AR" sz="2400" dirty="0" smtClean="0"/>
              <a:t>Torpeza.</a:t>
            </a:r>
          </a:p>
          <a:p>
            <a:pPr lvl="0"/>
            <a:r>
              <a:rPr lang="es-AR" sz="2400" dirty="0" smtClean="0"/>
              <a:t>Entumecimiento u hormigueo.</a:t>
            </a:r>
          </a:p>
          <a:p>
            <a:pPr lvl="0"/>
            <a:r>
              <a:rPr lang="es-AR" sz="2400" dirty="0" smtClean="0"/>
              <a:t>Dolor que se extiende al codo.</a:t>
            </a:r>
          </a:p>
          <a:p>
            <a:pPr lvl="0"/>
            <a:r>
              <a:rPr lang="es-AR" sz="2400" dirty="0" smtClean="0"/>
              <a:t>Dolor en la mano o la muñeca.</a:t>
            </a:r>
          </a:p>
          <a:p>
            <a:pPr lvl="0"/>
            <a:r>
              <a:rPr lang="es-AR" sz="2400" dirty="0" smtClean="0"/>
              <a:t>Problemas con los movimientos finos de los dedos.</a:t>
            </a:r>
          </a:p>
          <a:p>
            <a:pPr lvl="0"/>
            <a:r>
              <a:rPr lang="es-AR" sz="2400" dirty="0" smtClean="0"/>
              <a:t>Atrofia del músculo por debajo del pulgar.</a:t>
            </a:r>
          </a:p>
          <a:p>
            <a:pPr lvl="0"/>
            <a:r>
              <a:rPr lang="es-AR" sz="2400" dirty="0" smtClean="0"/>
              <a:t>Agarre débil.</a:t>
            </a:r>
          </a:p>
          <a:p>
            <a:pPr lvl="0">
              <a:buNone/>
            </a:pPr>
            <a:endParaRPr lang="es-AR" sz="2400" dirty="0" smtClean="0"/>
          </a:p>
        </p:txBody>
      </p:sp>
      <p:pic>
        <p:nvPicPr>
          <p:cNvPr id="19458" name="Picture 2" descr="http://fisiostar.com/wp-content/uploads/2013/03/levantar-pes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300192" y="332656"/>
            <a:ext cx="2228859" cy="2808363"/>
          </a:xfrm>
          <a:prstGeom prst="rect">
            <a:avLst/>
          </a:prstGeom>
          <a:noFill/>
        </p:spPr>
      </p:pic>
      <p:pic>
        <p:nvPicPr>
          <p:cNvPr id="19460" name="Picture 4" descr="http://staticf5b.lavozdelinterior.com.ar/sites/default/files/styles/landscape_1008_566/public/nota_periodistica/Evacuados_de_inundaciones_.jpg"/>
          <p:cNvPicPr>
            <a:picLocks noChangeAspect="1" noChangeArrowheads="1"/>
          </p:cNvPicPr>
          <p:nvPr/>
        </p:nvPicPr>
        <p:blipFill>
          <a:blip r:embed="rId3" cstate="print"/>
          <a:srcRect l="44249" r="7752" b="19860"/>
          <a:stretch>
            <a:fillRect/>
          </a:stretch>
        </p:blipFill>
        <p:spPr bwMode="auto">
          <a:xfrm>
            <a:off x="5724128" y="4032066"/>
            <a:ext cx="2736304" cy="2565285"/>
          </a:xfrm>
          <a:prstGeom prst="rect">
            <a:avLst/>
          </a:prstGeom>
          <a:noFill/>
          <a:ln>
            <a:noFill/>
          </a:ln>
        </p:spPr>
      </p:pic>
      <p:pic>
        <p:nvPicPr>
          <p:cNvPr id="19462" name="Picture 6" descr="http://www.mifisioterapia.com/wp-content/uploads/2015/03/Ejercicios-para-evitar-el-dolor-en-las-munecas-4.jpg"/>
          <p:cNvPicPr>
            <a:picLocks noChangeAspect="1" noChangeArrowheads="1"/>
          </p:cNvPicPr>
          <p:nvPr/>
        </p:nvPicPr>
        <p:blipFill>
          <a:blip r:embed="rId4" cstate="print"/>
          <a:srcRect b="22577"/>
          <a:stretch>
            <a:fillRect/>
          </a:stretch>
        </p:blipFill>
        <p:spPr bwMode="auto">
          <a:xfrm>
            <a:off x="673981" y="4571746"/>
            <a:ext cx="4186051" cy="202560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5400" dirty="0" smtClean="0">
                <a:latin typeface="AR CENA"/>
              </a:rPr>
              <a:t>Tratamiento</a:t>
            </a:r>
            <a:endParaRPr lang="es-AR" dirty="0">
              <a:latin typeface="AR CENA"/>
            </a:endParaRPr>
          </a:p>
        </p:txBody>
      </p:sp>
      <p:sp>
        <p:nvSpPr>
          <p:cNvPr id="3" name="2 Marcador de contenido"/>
          <p:cNvSpPr>
            <a:spLocks noGrp="1"/>
          </p:cNvSpPr>
          <p:nvPr>
            <p:ph idx="1"/>
          </p:nvPr>
        </p:nvSpPr>
        <p:spPr>
          <a:xfrm>
            <a:off x="539552" y="1268760"/>
            <a:ext cx="8229600" cy="2116832"/>
          </a:xfrm>
        </p:spPr>
        <p:txBody>
          <a:bodyPr/>
          <a:lstStyle/>
          <a:p>
            <a:pPr lvl="0">
              <a:buNone/>
            </a:pPr>
            <a:r>
              <a:rPr lang="es-AR" dirty="0" smtClean="0"/>
              <a:t>El médico puede sugerir:</a:t>
            </a:r>
          </a:p>
          <a:p>
            <a:pPr lvl="0"/>
            <a:r>
              <a:rPr lang="es-AR" sz="2400" dirty="0" smtClean="0"/>
              <a:t>Usar férulas.</a:t>
            </a:r>
          </a:p>
          <a:p>
            <a:pPr lvl="0"/>
            <a:r>
              <a:rPr lang="es-AR" sz="2400" dirty="0" smtClean="0"/>
              <a:t>Evitar dormir sobre las muñecas. </a:t>
            </a:r>
          </a:p>
          <a:p>
            <a:pPr lvl="0"/>
            <a:r>
              <a:rPr lang="es-AR" sz="2400" dirty="0" smtClean="0"/>
              <a:t>Aplicar compresas frías o calientes en la zona afectada.</a:t>
            </a:r>
          </a:p>
          <a:p>
            <a:endParaRPr lang="es-AR" dirty="0"/>
          </a:p>
        </p:txBody>
      </p:sp>
      <p:pic>
        <p:nvPicPr>
          <p:cNvPr id="20482" name="Picture 2" descr="http://img.medicalexpo.es/images_me/photo-g/inmovilizacion-ortopedica-ferula-muneca-74842-5507491.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62525" y="2852936"/>
            <a:ext cx="4181475" cy="4181475"/>
          </a:xfrm>
          <a:prstGeom prst="rect">
            <a:avLst/>
          </a:prstGeom>
          <a:noFill/>
        </p:spPr>
      </p:pic>
      <p:sp>
        <p:nvSpPr>
          <p:cNvPr id="20484" name="AutoShape 4" descr="data:image/jpeg;base64,/9j/4AAQSkZJRgABAQAAAQABAAD/2wCEAAkGBxQQEhQUEhQUFBQUFBQUFBUVFBQUFRQQFBUWFhQVFRUYHCggGBomHRQVITEhJSksLi4vFx8zODMsNygtLisBCgoKDg0OGhAQGiwmHyQsLCwtLCwsLCssLCwsLCwsLSwsLC8sLCwsLCwsLCw0LCwsLCwsLCwsLCwsLCwsLCwsLP/AABEIALkBEAMBIgACEQEDEQH/xAAcAAACAgMBAQAAAAAAAAAAAAAAAQIGAwQHBQj/xAA/EAACAgEBBAcFBwIDCQEAAAABAgADEQQFEiExBgcTQVFhcSIygZGhFCNCUmKSsXKCM0NjFSRTc6LB0eHwg//EABkBAQADAQEAAAAAAAAAAAAAAAABAgMEBf/EACgRAAICAQQBBAICAwAAAAAAAAABAhEDBBIhMUETMlFhIkKR8CNxgf/aAAwDAQACEQMRAD8A65iLd8JPEWJU0IEH/wCAkCvmZmxFuxYMISS3Zk3Y92AQCyYEkFkgsAQEmBACY9Vq0pRrLGCIgLMx4AKOZMEGcCOcz1nXFQrEVae2xQffLLXnzC4P1xPV2X1paG7Ac2UH/UTK/uTP1xNXgyJXRn6kfku8MTz9Bt3TX/4V9T+Qdc/LOZ6QmbTXZcgVi3JlxDEEGMJHuye7HiAYmqzNaylhyGR9Zv4ixIJR5oI/9cj8pNRN16weYBmP7KO7PzgsYsZ4D4zYrXEktYEkBBACShiGIIFCOKAEWYQgkIZiiJgHhdKej9O0dO2nvyAeKOPerfuYf+ORE4f0i6u9ZokwU7YKSFtrBIKZzxwCUPE8x6Ez6GtEVbEcpVqyso2LEWJkxDEsXMeI92TIj3YBj3YwsnuxgQQQCyQEliGIBFpxfrc6VG6w6Oo/d1H74j8do4hfRf59J0LrB6RDQaRnUjtX+7pH6yPe9FHH5eM+diSTkkkk5JPMk8yfOdmlxW97MM0/1Qg3GZFB7ogMSQnccxEWg8CMHzntbL6QanTY7G+1PIOSv7DlfpPIgVB7pLSfYujpWzOtjUpgXV1XDxANb/MZX6S3bK60dFbgWF6G/WuVz/UufqBOECvwJEePOYy0+OXii6yyR9S6DaNV43qba7B4oyt/E2p8q0OyMGRirDkysVYejDiJ79HTfaFeANVaQPzbr/VgSZzy0j8M0Wf5R9Fxzh2g61danv8AZWj9Sbp+aEfxOgdCOnqbRZqmrNVyrv4zvKyggEqeYIyOB8Zjk084K2aRyxfBccR4iEcwNAjEISQEI4CCBQjhAI4ixJQxIJMZkTMpWRIgmzAwkAsytDEAMQxJYjxAI4hiSAjAgEcQxJYhAFia+v1aU1vZYwVEUszHkFHMzYJnDOtPpj9ss+z0N/u9Z9phnFto7/NV7vE8fCaYsTySorOW1Fe6bdJH2jqTYcitcrSh/DX4n9R5n4DunhKJm0GjsubdqRnbBOFGcKOZPgOPMzd2rsO/TMFuTD7oYqCHKKeI393O7nznqKo1FHG7fJ5mJICCj/35Ry5ARiAEeJJARhYoy2IA5jZoM8dfGAAE6/1RbD7JDqHHt2jCZ5rTz+bHj6YnP+iewzrNQqY9hcNYf0ju9Ty+c+gNDphUgHAAD0AAE49XkpbEb4YfszwesLpWdn6cdng32ndrzxCge9YR34yMeZE4w/SnWNZv/ab9/mD2jAftHD4Ymz04279u1b2A/dr7FQ/01PA/3HLfHylabnNMOFQjyuSuSdvg6NsrrX1dXC5K7x4kdm/7l4fSWTS9cOnOO009y+O4a3A+ZUzj9dvjxmTCnykvT434IWSSO76PrL2fZztas+Flbj5kAj6z3tBt3TX/AOFfTYfBbFJ+Wcz5najwOZBqyO4zN6SL6ZdZX5Pq3MJ81bL6V63S47LUWAD8LHfT03WyPlLnsrrftXA1FCOO9qyaz+1sg/SYy0s11yXWVM7FCVPYvWHodTgdr2TH8Nw3OPgG90/OWmu0MMqQR4ggj6TnlFx4aLppk4jHFKkkHrzMe6R5+kzxSCbIQxHHBIsQxHHAsjiIxmVbp/0sXZ1G8MNdZlaU8+92H5R9eAloxcnSIbpWyr9bfTLslOjob7xx9+ynjXWRns89zMDx8AfOcdrQsyqoyzEKoHMsxwAB45IktTe1jM9jFmYlmZjxLE5JMt/RLohrSwur7Cp909n274dd5cdoEAJVsE4LYPHOOU9OMY4oUcjbmz3+j2xNpaILXRp9MHcmx3ewlia/dWwhgAvPCDIJUnui2f0h2qtLWrpBYu9dcLcNx3ycuU3s2qo4KcYC48BMybL27pQOzKXIEZd1HrYHPN2DbpZ/1cTPM1nSS1La21+gKMipW9ii6p2qTiK0ydwKTjIHAjMyS3fDLXXya22+klL0U1NQ6dmqkaZ1CpZaF4aiyzAdl4nCLgHPPE3Np6nS3pR9nTRn7sPq3vKV2ZQAGpE4FOAOOzHeMd8j0u6dLrNMgqAquZnW9RWvGnj2QFhB5DHLHEmUGawha+CrlyXjbPV9ai2W1GsgBX7JC7bq2n7utLW4WtjHDzHiJ4/SXotZobFrZlsZlViEDE1luAV+4EngOPHE87Z+176GVqrXUocoM5VT4hTkfSW3YfWNbWx+0ILVe3tnKHs3ZgABnuZfZB3eHLw4Sf8AJH7I/FlJ1OmepitiMjDmrqVI9QeM12nr9J9ttrdRZc5944UflrHuL8B9SZ47tNVdclfIguZtaPTta611jLMQB6+PpMCjA9Z0nqq6PZzqHHPK15/L+Jvjy+cplnsjZMI7nRd+g/RxNJUAOLHi7d7N4+k1+tLbw02lNSnFt4KAd4q/zG8uHD4y033rRU1jnCopZj4Koyf4nzx0i2y+t1D3Wc2OFX8lY91R6D6kzh08Hknufg6cktkaR49pwJjrk9QeGJCsT0mchmBk1MxySwSZA0mLTMUiTJBtC6PtB3gTVBhmQDc3q/D5QGpVPdZl/pOP4nnu0xYgmyxaHpZqqD91qbh5Fiy/tfI+k7H0N6R6jU6Wmy2tWey1kyp3c1J71u78CMDy5ZnB9BpWsdK0GWdlVfUnAn0P0Z0IqVUX3aUFKeZGDa3xO6PVTOLV7UlxybYrZYYRRzhNxYhiAjkAUDHImAaO2dp16Wl7rThK1yfEnuUeJJ4D1nzb0m25Zr9Q99nfwRe6usZ3UHz595Jlv62ulH2q77PW2aaG9og8Hv5E+YXiB558pzzGZ6WmxbVufbObLO3Rm2bqTValoVGNbBgti7yFhy3lyMiXKvrQ1gbeavSNx45pYH9wfMpMJ0ShGXaMlJro6bs7rQqyO10fZ8VO9p7SpyowPYIAxjhjMs2g6faO1Qp1RGeBTVU8D7xwXUbo5qM8eC8uM4bGJlLTQZdZWdx1HRrSaz2hpaHDFfvNHaARn3mwCAeY4EfPuru1urOgOEo1LI7cQl9ZI78A2LjHunuPAGc202oas71bMjfmUlT8xLTs3rE1tQCu66hB+G9A/L9Yw3zJlfSyR9sid8X2iO0urzX0ZPY9oo/FSwcfLg30lavpaslXVlYc1YFSPUHiJ03ZXWPpz/i1XaZmJJeiw2Jk8z2bcuI7geZ8TLQdBRtSsCw16uhs7tyYW6qxjn2jnKY4+z4cCOHGPWnH3obE/azgLSVdc29taAafUXUht8VWOgf8wU4zw7/HzmuonSueTNnpbD2W2quSpfxHifyoOZn0HsXZy01qqgAKAAPADlKT1XdHuzr7Zx7duCP01/hHx5/KX7amvTS0vbYcLWpY+fgB5k4A9Z52pyb5bV4OrFHarZQ+uDboSpdKh9qzD247qh7qn+o8f7ZyCxsCejtraL6q6y6w+07E+g/Co8gMD4TQ0Wma+xVVLLO8rUN5yo57oweM7sUPShRzTlulZl0+wtTYFZaLmD8UIrchhzyvDiPSatlLIxVwVZTgqwwQfAg8p02/pm1YtWrRX1NTphTSCin7IhU+2TubwzhTxOPYHnPK1HSLZ71GpdHullrTeK1lqyD95aLAd+xznkcDgPEysZzf6k7Y/JR1jzLp0j1GgLo9K1mlQRTRWHR2bhvPqjzVc8gOLDvxxm7t7YelV6vs+ns1Fbp21+prdgq15JfswpFaFQCcEcOAlvV6tMbCgSJMs+0+hOqqV7Oz9hU7Upvq1yUEndaxR5A5x4Gebt7o7dolpa4KBcu/XhsnGFJ3lOCuN4SynF9Mja0eTvQLRWIVOCCD4EYPlwMxF5YgHMnSsx5m0icBALz1bbJy7aphkVArWPzXMMAD5gerTtGz9P2aKvPA4nxY8WPxJJ+Mq3RDZPY06ekjiiC2z/mNnA/cWP8A+YlyUTyc0982zshHbElCEJkWCEIpAAyhdZvTQaOs0Ut/vNi8x/k1n8Z8GPd85udYXTRdnV7qYbU2A9mvcg5do48PAd5nA9RqHtdnsYu7kszE5LMeZM69Pg3PdLoxyZK4RjPGEMQnonMGIiIyYEQBR4gIzJICSEiJISCQZpk0e0LaCTTbZUWGGNbshI8DunjNdjADMPknoyKMywdDNinV6lVIyiYd/MA8F+J/gzw61naurTYH2egM4w9mGbxA/CvwH8mY6jJsh9l8cd0i5aCgIoE5X1s9Je1s+y1n2Kjm0jk1vcvov8+kv/TXbw0Glewf4jexUP8AUbkceA4n4T58dyxJJySSSTxJJ5knxnNpMVvezXNOuEY77OE9vontp9JVcaKS9126gtKb6JRzdQuOJY9/LgJq9HTpzqqzq23aFJZ/ZZg26CVQheOC2P4750zQdPtEjcNRqd3JxmhRWFOcKFHEAZ4cOXCdOaT6SsxgvNni39YitVfVbp3HbVMhbfG+7Mu6zWcFHIYGBwHATY1HSbR3stYuerT2dmjad9MnY01KMuQwyd84wGHLPxlq0/SfS3gL9r0tucDd1FfZkjHtc8Dn5Raroro7wWbRJgng+lsHHJUA4UqPxE+QU+k5t0F3Fr+/ZrTfkpnTL/Z50/2nSUVsbbDURvms07gYKwpQj3t0nLc8j0nP0crnBI3gQ2CRvKeYOOY8p0nanQDRknsdTZUQHJF1e8q7gBI3hunODw553T4TxtodWmtqGUWu5e41uM/tfBz5cZ0YskEqv+TOUZfB5Gn6WatFC9qXT2QyPxDovuo7DDMvE8M98sNPT9LrbX1dC5sqSlXRVt7FVLb5RLO5t7PPmBz5Cn7R2Vfpzi6myv8ArRgPgcYM0S0u8cJEKUkWnrK6R162+safHYVVKqeyUOT72QQCMYAx5ecpkysZiloxUVSIbt2Z6U7zLd0A2GdVqVYj7uoh2PcWByq/MZ9BKrjhO1dCNjdho60xiy85bxG+Mt8q1x64mepybIceS2KO6RcNj15U2f8AEO8P+Xyr9PZAPqxnpgSFa4GJknlHWwxFHFJIEZXOmnSuvZtO+2GsfIqrzxdh3nwUZGT5+csDGcD63a7f9osbMlGrTsfDswMMB/fvE+s0wY1OdMrkltjZVtqbQs1Vr3XNvO5yT/AA7gOQE1ZlSoHvEyikT11H4OOzWj3ZsiseENwRQNfdj3ZmCw3YoGEiIzP2cgySaIMYEGMeJBzKkmNjMtaY5yFS5M3tBo2vtWtBlnOB5DvJ8gMmPtklm6AbAOrvDsPuqyCfBn7h6DmfhO76aoIoAng9FNjLpqkRRwUfEnvJ8zF092+NFpWKnFtma6h37xHF/wC0cfXE8rJN5p0v+HXGKhE5h1nbe+1aoopzXRmtfBrM/eN8xj+3zlLsOBMtj45zUPtHJ+E9WMVCKijkk7diC5mZREBGJKRA8TZ0W0LaDmmyys8/Ydl+YB4zXiEmgXDRdY+sQAW9lqAP+NWCf3Lj65ntU9YemuQV36e2gcPa09gIBX3TuNjkcEc+IHhObZkTMpYIPwXWSSO57O6V6a4KlOrqIwR2OqTc4fhUHhy5d81Nv9GdJcN67SdiN12Oo0rAj2QpBCqMHOW5j8Pnx4qRPQ2N0j1OhbOntZB3pnNZ9UPD/vMHp3HmLL+on2j0OmPQyzQKtquLtO5wtgwCrEZCWAEgHnxBxw7pWaUzLZ0p6e2a/TrpzTXUA4ewoTh2UYGFI9kd/MysVrgTfFur8uzOVeD3uh2yvteqrrx7AO+/9C4yPicD4zvezqs2Me6sdmv9Rwzn5dmPUNOfdVOzxTp7NSw4uSF8SqcAB6sSPlOm7Po7NFU8TzY+Lsd5j8yZwarJunXwdOKNRNoCOAhOYuEIQkgxsJ4nSDYdWrTctRXHMZ5g+KnmD6T3oishWuUScS211aFSTQxA/Kwz/wBQlV1nRrU080yB+U5+hxPpJ6AZpX7LRuaj5TojqskfszeGLPmcl1OGHHwIwZFnOePLy5zvm1OhdNw4qPLhKftLqyHEozD45/kTqjrItfkZPA/BzRW8D8DMoPjLDtDoLfX7o3h8jPA1GisqOHVlPmDj58pvDLCftZnKEo9oSiPGZjF2OHOSW0GalSNiTVI4z0AJqMmGkMCVcTpvVZsHgdQ44t7KeSDmfiR9JQdj7ObU3JUv4zxPgv4j8p9B7F0AqrVVGAoAA8gMCcWryVHavJvhjbs32sWpCzkKqKWYnkFAyTOB9MukTa/UGw5CL7NSn8Nfif1HmfgO6X3ra29uVrpEPGzD247qwfZX4kZ/t85yRzGkxUt7GafO0w6huQjUTGoyczNidhgEciBJSQKGJKKSQKKSMjACYLTMrma7SrJQ61yZu11FiAoySQoHiScATX06y49XOyvtGsViMpT94fDe5IPnx/tlZS2xbZKVujq2x9CtFdFP4KaxY58kHs59Wy39hnuHalKgsbF3Qd0nPDewTjPLOB8Jp6XSC6qwn/OBUHwrwVT/ALt/dNanosAEBZGCsHx2Z94Ahgvt8EOTwOcZPHkB4rduzu64PWr2rS26RYDvZxjJyQN4jh34B4c+Ez06pHUMrAgjIOe7OP54Ty9PsV1ILW5xvkLuErvMu4G4sSWCgDJJ5t4zFT0ZRRult5Tu5BVTxXOAp7k/Tx5SSp7ysDy4xzT2Xs9dOpVeRIPIDGFVeAH9OfUmbkgkUIQkAIYhGIBEiRNeZPEIJs1rNKDzE83W9H6rB7Sg/Ce3CBZzzaXV3Q/JAPTh/EqW0+rdl41sfQ8RO3FZjekGaRzTj0yrhF9o+cdX0b1NP4Cw8V4/TnNJNFa5wKnJ5YCN/wCJ9I3bNVuYEwLsdAeU6Y62SXKM3gXyUXq66KtRm20feOAAPyJ4Z8T3+gl92jrE0tL22cFrUsfPHIDzJwPjNujTBRKx1l7Ns1GiZauLKyvu/nVc5A8TxzjynPu9TJcvJpW2NI4rtjaTam6y6w+1Y2T5DkFHkBgfCeaQWOO6bDJg4IIxzHIg+YjXE9lJVSOJmIV4gyyZSI5kkGMCS3YMIswSMiKSixAIkxGS3ZAwDG8wzNZMdS5MqDZReAnYOr3ZPY6NTys1TDB7wjDhjzCBm9Zy7YmhOpvqpH43APkvNj8gZ9B7LoG/wGFqUVqO7eYAn5LuD4mcmtnSUTfBHmz1qkAAAGABgDyHKZIgI55yN2EIQggIo4QSIQijkEhDMUIIHmEISQEcBHiARxDEeIYggWI8RwigYtRQHVlOcMCpwcHBGDg901n0JAwjkD8rjtFx8cN/1TehAKPt/oZXqCWeoFvz1thj6q2P5MpOv6vSD7FmD3LYpU/DOM/CdtxI2VgjBAI8DxE0jmyQ6ZDjF9o+d9odENTT+AsPFZ4jKynDAjHcRxn0nfsusAkZrwCSVOFA7zun2fpPAu2Bp9WDuGi8DgcYDA4zxZcjPEdwnTDWyXuVmcsK8HBTny/iCt48J1rX9XVPH2bK/MZdfmucD1Ang6nq5YgmqwOPLBH0m61eN/RR4ZFCY/8AwkEfMsG0eiF9PNcjyyJ4z1FDhgQR4jj9ZtGcZ+1mbi49kA0ecxlRDdE0INV8g8ZOheMnZUT8P4iQSEDoHVXoh2l2oYezSmB/U3E488AfunYtmUFEAb3uLP8A1sd5seWSfpKb0B2P2OmorI9pz9ot9OBRT8dz9hl8E8fUT35GzsgqiShCEyLBCEIAQhEYAswhCQSGYQxDEAcIsRwQMRxCOWICEIQAhCEAIQhACIxxGAYNbSz1uqtullKhsZxkYzjIlQq6KWVNlcL7Qy9ZO92QZ33QjZxzr4e1kp55l2jkAqug11lZVXZwortfNqkcuzSte0sC5JbtGAY5xjPMTNptq6e6tbLgqMQAXKsoDbu/hbe47uGIB4ceJwZYmQHmM+Rmlqdk1Wb28g9vO9jhnK7hzj9Ps+kA1zs8OM12bynlvYtXHk3vH908Xa3RSu4feUK3mhGfXDYx8CZadHpBUu6vLedjnGS1js7Hh5sZnxCtdE2cf2l1fV5+7sKHuV8oT6B+fwla2l0L1FWfZ3h5cJ9A2VhhggEeBGZpWbJQ+7lP6TgftOV+k3jqckfN/wCyjxwZ8236Zqzh1KnzGJvdGthvq9RWiqSm8DYccFQcTk+fL4zumo6P73Na7B4Mu4fmMg/ISWk2eCLK0R6CAAHATGTn3MZBxgfObPWtxquSiwK+zb2NXwZ+5jhfKpOC/Aneb+6emJi01O4qr+UAcscAMcu6ZcTiNmGY4sRiAERjigBCEJAJQhCWICEIGAEJGvlJQAhCEAIQhACEIjAHCKOAEICEAIRGEAcIRQBwijgBCBiEAcWI4jAHCKOAEIoQBwhCAEIQg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0486" name="AutoShape 6" descr="data:image/jpeg;base64,/9j/4AAQSkZJRgABAQAAAQABAAD/2wCEAAkGBxQQEhQUEhQUFBQUFBQUFBUVFBQUFRQQFBUWFhQVFRUYHCggGBomHRQVITEhJSksLi4vFx8zODMsNygtLisBCgoKDg0OGhAQGiwmHyQsLCwtLCwsLCssLCwsLCwsLSwsLC8sLCwsLCwsLCw0LCwsLCwsLCwsLCwsLCwsLCwsLP/AABEIALkBEAMBIgACEQEDEQH/xAAcAAACAgMBAQAAAAAAAAAAAAAAAQIGAwQHBQj/xAA/EAACAgEBBAcFBwIDCQEAAAABAgADEQQFEiExBgcTQVFhcSIygZGhFCNCUmKSsXKCM0NjFSRTc6LB0eHwg//EABkBAQADAQEAAAAAAAAAAAAAAAABAgMEBf/EACgRAAICAQQBBAICAwAAAAAAAAABAhEDBBIhMUETMlFhIkKR8CNxgf/aAAwDAQACEQMRAD8A65iLd8JPEWJU0IEH/wCAkCvmZmxFuxYMISS3Zk3Y92AQCyYEkFkgsAQEmBACY9Vq0pRrLGCIgLMx4AKOZMEGcCOcz1nXFQrEVae2xQffLLXnzC4P1xPV2X1paG7Ac2UH/UTK/uTP1xNXgyJXRn6kfku8MTz9Bt3TX/4V9T+Qdc/LOZ6QmbTXZcgVi3JlxDEEGMJHuye7HiAYmqzNaylhyGR9Zv4ixIJR5oI/9cj8pNRN16weYBmP7KO7PzgsYsZ4D4zYrXEktYEkBBACShiGIIFCOKAEWYQgkIZiiJgHhdKej9O0dO2nvyAeKOPerfuYf+ORE4f0i6u9ZokwU7YKSFtrBIKZzxwCUPE8x6Ez6GtEVbEcpVqyso2LEWJkxDEsXMeI92TIj3YBj3YwsnuxgQQQCyQEliGIBFpxfrc6VG6w6Oo/d1H74j8do4hfRf59J0LrB6RDQaRnUjtX+7pH6yPe9FHH5eM+diSTkkkk5JPMk8yfOdmlxW97MM0/1Qg3GZFB7ogMSQnccxEWg8CMHzntbL6QanTY7G+1PIOSv7DlfpPIgVB7pLSfYujpWzOtjUpgXV1XDxANb/MZX6S3bK60dFbgWF6G/WuVz/UufqBOECvwJEePOYy0+OXii6yyR9S6DaNV43qba7B4oyt/E2p8q0OyMGRirDkysVYejDiJ79HTfaFeANVaQPzbr/VgSZzy0j8M0Wf5R9Fxzh2g61danv8AZWj9Sbp+aEfxOgdCOnqbRZqmrNVyrv4zvKyggEqeYIyOB8Zjk084K2aRyxfBccR4iEcwNAjEISQEI4CCBQjhAI4ixJQxIJMZkTMpWRIgmzAwkAsytDEAMQxJYjxAI4hiSAjAgEcQxJYhAFia+v1aU1vZYwVEUszHkFHMzYJnDOtPpj9ss+z0N/u9Z9phnFto7/NV7vE8fCaYsTySorOW1Fe6bdJH2jqTYcitcrSh/DX4n9R5n4DunhKJm0GjsubdqRnbBOFGcKOZPgOPMzd2rsO/TMFuTD7oYqCHKKeI393O7nznqKo1FHG7fJ5mJICCj/35Ry5ARiAEeJJARhYoy2IA5jZoM8dfGAAE6/1RbD7JDqHHt2jCZ5rTz+bHj6YnP+iewzrNQqY9hcNYf0ju9Ty+c+gNDphUgHAAD0AAE49XkpbEb4YfszwesLpWdn6cdng32ndrzxCge9YR34yMeZE4w/SnWNZv/ab9/mD2jAftHD4Ymz04279u1b2A/dr7FQ/01PA/3HLfHylabnNMOFQjyuSuSdvg6NsrrX1dXC5K7x4kdm/7l4fSWTS9cOnOO009y+O4a3A+ZUzj9dvjxmTCnykvT434IWSSO76PrL2fZztas+Flbj5kAj6z3tBt3TX/AOFfTYfBbFJ+Wcz5najwOZBqyO4zN6SL6ZdZX5Pq3MJ81bL6V63S47LUWAD8LHfT03WyPlLnsrrftXA1FCOO9qyaz+1sg/SYy0s11yXWVM7FCVPYvWHodTgdr2TH8Nw3OPgG90/OWmu0MMqQR4ggj6TnlFx4aLppk4jHFKkkHrzMe6R5+kzxSCbIQxHHBIsQxHHAsjiIxmVbp/0sXZ1G8MNdZlaU8+92H5R9eAloxcnSIbpWyr9bfTLslOjob7xx9+ynjXWRns89zMDx8AfOcdrQsyqoyzEKoHMsxwAB45IktTe1jM9jFmYlmZjxLE5JMt/RLohrSwur7Cp909n274dd5cdoEAJVsE4LYPHOOU9OMY4oUcjbmz3+j2xNpaILXRp9MHcmx3ewlia/dWwhgAvPCDIJUnui2f0h2qtLWrpBYu9dcLcNx3ycuU3s2qo4KcYC48BMybL27pQOzKXIEZd1HrYHPN2DbpZ/1cTPM1nSS1La21+gKMipW9ii6p2qTiK0ydwKTjIHAjMyS3fDLXXya22+klL0U1NQ6dmqkaZ1CpZaF4aiyzAdl4nCLgHPPE3Np6nS3pR9nTRn7sPq3vKV2ZQAGpE4FOAOOzHeMd8j0u6dLrNMgqAquZnW9RWvGnj2QFhB5DHLHEmUGawha+CrlyXjbPV9ai2W1GsgBX7JC7bq2n7utLW4WtjHDzHiJ4/SXotZobFrZlsZlViEDE1luAV+4EngOPHE87Z+176GVqrXUocoM5VT4hTkfSW3YfWNbWx+0ILVe3tnKHs3ZgABnuZfZB3eHLw4Sf8AJH7I/FlJ1OmepitiMjDmrqVI9QeM12nr9J9ttrdRZc5944UflrHuL8B9SZ47tNVdclfIguZtaPTta611jLMQB6+PpMCjA9Z0nqq6PZzqHHPK15/L+Jvjy+cplnsjZMI7nRd+g/RxNJUAOLHi7d7N4+k1+tLbw02lNSnFt4KAd4q/zG8uHD4y033rRU1jnCopZj4Koyf4nzx0i2y+t1D3Wc2OFX8lY91R6D6kzh08Hknufg6cktkaR49pwJjrk9QeGJCsT0mchmBk1MxySwSZA0mLTMUiTJBtC6PtB3gTVBhmQDc3q/D5QGpVPdZl/pOP4nnu0xYgmyxaHpZqqD91qbh5Fiy/tfI+k7H0N6R6jU6Wmy2tWey1kyp3c1J71u78CMDy5ZnB9BpWsdK0GWdlVfUnAn0P0Z0IqVUX3aUFKeZGDa3xO6PVTOLV7UlxybYrZYYRRzhNxYhiAjkAUDHImAaO2dp16Wl7rThK1yfEnuUeJJ4D1nzb0m25Zr9Q99nfwRe6usZ3UHz595Jlv62ulH2q77PW2aaG9og8Hv5E+YXiB558pzzGZ6WmxbVufbObLO3Rm2bqTValoVGNbBgti7yFhy3lyMiXKvrQ1gbeavSNx45pYH9wfMpMJ0ShGXaMlJro6bs7rQqyO10fZ8VO9p7SpyowPYIAxjhjMs2g6faO1Qp1RGeBTVU8D7xwXUbo5qM8eC8uM4bGJlLTQZdZWdx1HRrSaz2hpaHDFfvNHaARn3mwCAeY4EfPuru1urOgOEo1LI7cQl9ZI78A2LjHunuPAGc202oas71bMjfmUlT8xLTs3rE1tQCu66hB+G9A/L9Yw3zJlfSyR9sid8X2iO0urzX0ZPY9oo/FSwcfLg30lavpaslXVlYc1YFSPUHiJ03ZXWPpz/i1XaZmJJeiw2Jk8z2bcuI7geZ8TLQdBRtSsCw16uhs7tyYW6qxjn2jnKY4+z4cCOHGPWnH3obE/azgLSVdc29taAafUXUht8VWOgf8wU4zw7/HzmuonSueTNnpbD2W2quSpfxHifyoOZn0HsXZy01qqgAKAAPADlKT1XdHuzr7Zx7duCP01/hHx5/KX7amvTS0vbYcLWpY+fgB5k4A9Z52pyb5bV4OrFHarZQ+uDboSpdKh9qzD247qh7qn+o8f7ZyCxsCejtraL6q6y6w+07E+g/Co8gMD4TQ0Wma+xVVLLO8rUN5yo57oweM7sUPShRzTlulZl0+wtTYFZaLmD8UIrchhzyvDiPSatlLIxVwVZTgqwwQfAg8p02/pm1YtWrRX1NTphTSCin7IhU+2TubwzhTxOPYHnPK1HSLZ71GpdHullrTeK1lqyD95aLAd+xznkcDgPEysZzf6k7Y/JR1jzLp0j1GgLo9K1mlQRTRWHR2bhvPqjzVc8gOLDvxxm7t7YelV6vs+ns1Fbp21+prdgq15JfswpFaFQCcEcOAlvV6tMbCgSJMs+0+hOqqV7Oz9hU7Upvq1yUEndaxR5A5x4Gebt7o7dolpa4KBcu/XhsnGFJ3lOCuN4SynF9Mja0eTvQLRWIVOCCD4EYPlwMxF5YgHMnSsx5m0icBALz1bbJy7aphkVArWPzXMMAD5gerTtGz9P2aKvPA4nxY8WPxJJ+Mq3RDZPY06ekjiiC2z/mNnA/cWP8A+YlyUTyc0982zshHbElCEJkWCEIpAAyhdZvTQaOs0Ut/vNi8x/k1n8Z8GPd85udYXTRdnV7qYbU2A9mvcg5do48PAd5nA9RqHtdnsYu7kszE5LMeZM69Pg3PdLoxyZK4RjPGEMQnonMGIiIyYEQBR4gIzJICSEiJISCQZpk0e0LaCTTbZUWGGNbshI8DunjNdjADMPknoyKMywdDNinV6lVIyiYd/MA8F+J/gzw61naurTYH2egM4w9mGbxA/CvwH8mY6jJsh9l8cd0i5aCgIoE5X1s9Je1s+y1n2Kjm0jk1vcvov8+kv/TXbw0Glewf4jexUP8AUbkceA4n4T58dyxJJySSSTxJJ5knxnNpMVvezXNOuEY77OE9vontp9JVcaKS9126gtKb6JRzdQuOJY9/LgJq9HTpzqqzq23aFJZ/ZZg26CVQheOC2P4750zQdPtEjcNRqd3JxmhRWFOcKFHEAZ4cOXCdOaT6SsxgvNni39YitVfVbp3HbVMhbfG+7Mu6zWcFHIYGBwHATY1HSbR3stYuerT2dmjad9MnY01KMuQwyd84wGHLPxlq0/SfS3gL9r0tucDd1FfZkjHtc8Dn5Raroro7wWbRJgng+lsHHJUA4UqPxE+QU+k5t0F3Fr+/ZrTfkpnTL/Z50/2nSUVsbbDURvms07gYKwpQj3t0nLc8j0nP0crnBI3gQ2CRvKeYOOY8p0nanQDRknsdTZUQHJF1e8q7gBI3hunODw553T4TxtodWmtqGUWu5e41uM/tfBz5cZ0YskEqv+TOUZfB5Gn6WatFC9qXT2QyPxDovuo7DDMvE8M98sNPT9LrbX1dC5sqSlXRVt7FVLb5RLO5t7PPmBz5Cn7R2Vfpzi6myv8ArRgPgcYM0S0u8cJEKUkWnrK6R162+safHYVVKqeyUOT72QQCMYAx5ecpkysZiloxUVSIbt2Z6U7zLd0A2GdVqVYj7uoh2PcWByq/MZ9BKrjhO1dCNjdho60xiy85bxG+Mt8q1x64mepybIceS2KO6RcNj15U2f8AEO8P+Xyr9PZAPqxnpgSFa4GJknlHWwxFHFJIEZXOmnSuvZtO+2GsfIqrzxdh3nwUZGT5+csDGcD63a7f9osbMlGrTsfDswMMB/fvE+s0wY1OdMrkltjZVtqbQs1Vr3XNvO5yT/AA7gOQE1ZlSoHvEyikT11H4OOzWj3ZsiseENwRQNfdj3ZmCw3YoGEiIzP2cgySaIMYEGMeJBzKkmNjMtaY5yFS5M3tBo2vtWtBlnOB5DvJ8gMmPtklm6AbAOrvDsPuqyCfBn7h6DmfhO76aoIoAng9FNjLpqkRRwUfEnvJ8zF092+NFpWKnFtma6h37xHF/wC0cfXE8rJN5p0v+HXGKhE5h1nbe+1aoopzXRmtfBrM/eN8xj+3zlLsOBMtj45zUPtHJ+E9WMVCKijkk7diC5mZREBGJKRA8TZ0W0LaDmmyys8/Ydl+YB4zXiEmgXDRdY+sQAW9lqAP+NWCf3Lj65ntU9YemuQV36e2gcPa09gIBX3TuNjkcEc+IHhObZkTMpYIPwXWSSO57O6V6a4KlOrqIwR2OqTc4fhUHhy5d81Nv9GdJcN67SdiN12Oo0rAj2QpBCqMHOW5j8Pnx4qRPQ2N0j1OhbOntZB3pnNZ9UPD/vMHp3HmLL+on2j0OmPQyzQKtquLtO5wtgwCrEZCWAEgHnxBxw7pWaUzLZ0p6e2a/TrpzTXUA4ewoTh2UYGFI9kd/MysVrgTfFur8uzOVeD3uh2yvteqrrx7AO+/9C4yPicD4zvezqs2Me6sdmv9Rwzn5dmPUNOfdVOzxTp7NSw4uSF8SqcAB6sSPlOm7Po7NFU8TzY+Lsd5j8yZwarJunXwdOKNRNoCOAhOYuEIQkgxsJ4nSDYdWrTctRXHMZ5g+KnmD6T3oishWuUScS211aFSTQxA/Kwz/wBQlV1nRrU080yB+U5+hxPpJ6AZpX7LRuaj5TojqskfszeGLPmcl1OGHHwIwZFnOePLy5zvm1OhdNw4qPLhKftLqyHEozD45/kTqjrItfkZPA/BzRW8D8DMoPjLDtDoLfX7o3h8jPA1GisqOHVlPmDj58pvDLCftZnKEo9oSiPGZjF2OHOSW0GalSNiTVI4z0AJqMmGkMCVcTpvVZsHgdQ44t7KeSDmfiR9JQdj7ObU3JUv4zxPgv4j8p9B7F0AqrVVGAoAA8gMCcWryVHavJvhjbs32sWpCzkKqKWYnkFAyTOB9MukTa/UGw5CL7NSn8Nfif1HmfgO6X3ra29uVrpEPGzD247qwfZX4kZ/t85yRzGkxUt7GafO0w6huQjUTGoyczNidhgEciBJSQKGJKKSQKKSMjACYLTMrma7SrJQ61yZu11FiAoySQoHiScATX06y49XOyvtGsViMpT94fDe5IPnx/tlZS2xbZKVujq2x9CtFdFP4KaxY58kHs59Wy39hnuHalKgsbF3Qd0nPDewTjPLOB8Jp6XSC6qwn/OBUHwrwVT/ALt/dNanosAEBZGCsHx2Z94Ahgvt8EOTwOcZPHkB4rduzu64PWr2rS26RYDvZxjJyQN4jh34B4c+Ez06pHUMrAgjIOe7OP54Ty9PsV1ILW5xvkLuErvMu4G4sSWCgDJJ5t4zFT0ZRRult5Tu5BVTxXOAp7k/Tx5SSp7ysDy4xzT2Xs9dOpVeRIPIDGFVeAH9OfUmbkgkUIQkAIYhGIBEiRNeZPEIJs1rNKDzE83W9H6rB7Sg/Ce3CBZzzaXV3Q/JAPTh/EqW0+rdl41sfQ8RO3FZjekGaRzTj0yrhF9o+cdX0b1NP4Cw8V4/TnNJNFa5wKnJ5YCN/wCJ9I3bNVuYEwLsdAeU6Y62SXKM3gXyUXq66KtRm20feOAAPyJ4Z8T3+gl92jrE0tL22cFrUsfPHIDzJwPjNujTBRKx1l7Ns1GiZauLKyvu/nVc5A8TxzjynPu9TJcvJpW2NI4rtjaTam6y6w+1Y2T5DkFHkBgfCeaQWOO6bDJg4IIxzHIg+YjXE9lJVSOJmIV4gyyZSI5kkGMCS3YMIswSMiKSixAIkxGS3ZAwDG8wzNZMdS5MqDZReAnYOr3ZPY6NTys1TDB7wjDhjzCBm9Zy7YmhOpvqpH43APkvNj8gZ9B7LoG/wGFqUVqO7eYAn5LuD4mcmtnSUTfBHmz1qkAAAGABgDyHKZIgI55yN2EIQggIo4QSIQijkEhDMUIIHmEISQEcBHiARxDEeIYggWI8RwigYtRQHVlOcMCpwcHBGDg901n0JAwjkD8rjtFx8cN/1TehAKPt/oZXqCWeoFvz1thj6q2P5MpOv6vSD7FmD3LYpU/DOM/CdtxI2VgjBAI8DxE0jmyQ6ZDjF9o+d9odENTT+AsPFZ4jKynDAjHcRxn0nfsusAkZrwCSVOFA7zun2fpPAu2Bp9WDuGi8DgcYDA4zxZcjPEdwnTDWyXuVmcsK8HBTny/iCt48J1rX9XVPH2bK/MZdfmucD1Ang6nq5YgmqwOPLBH0m61eN/RR4ZFCY/8AwkEfMsG0eiF9PNcjyyJ4z1FDhgQR4jj9ZtGcZ+1mbi49kA0ecxlRDdE0INV8g8ZOheMnZUT8P4iQSEDoHVXoh2l2oYezSmB/U3E488AfunYtmUFEAb3uLP8A1sd5seWSfpKb0B2P2OmorI9pz9ot9OBRT8dz9hl8E8fUT35GzsgqiShCEyLBCEIAQhEYAswhCQSGYQxDEAcIsRwQMRxCOWICEIQAhCEAIQhACIxxGAYNbSz1uqtullKhsZxkYzjIlQq6KWVNlcL7Qy9ZO92QZ33QjZxzr4e1kp55l2jkAqug11lZVXZwortfNqkcuzSte0sC5JbtGAY5xjPMTNptq6e6tbLgqMQAXKsoDbu/hbe47uGIB4ceJwZYmQHmM+Rmlqdk1Wb28g9vO9jhnK7hzj9Ps+kA1zs8OM12bynlvYtXHk3vH908Xa3RSu4feUK3mhGfXDYx8CZadHpBUu6vLedjnGS1js7Hh5sZnxCtdE2cf2l1fV5+7sKHuV8oT6B+fwla2l0L1FWfZ3h5cJ9A2VhhggEeBGZpWbJQ+7lP6TgftOV+k3jqckfN/wCyjxwZ8236Zqzh1KnzGJvdGthvq9RWiqSm8DYccFQcTk+fL4zumo6P73Na7B4Mu4fmMg/ISWk2eCLK0R6CAAHATGTn3MZBxgfObPWtxquSiwK+zb2NXwZ+5jhfKpOC/Aneb+6emJi01O4qr+UAcscAMcu6ZcTiNmGY4sRiAERjigBCEJAJQhCWICEIGAEJGvlJQAhCEAIQhACEIjAHCKOAEICEAIRGEAcIRQBwijgBCBiEAcWI4jAHCKOAEIoQBwhCAEIQg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0488" name="AutoShape 8" descr="data:image/jpeg;base64,/9j/4AAQSkZJRgABAQAAAQABAAD/2wCEAAkGBxQQEhQUEhQUFBQUFBQUFBUVFBQUFRQQFBUWFhQVFRUYHCggGBomHRQVITEhJSksLi4vFx8zODMsNygtLisBCgoKDg0OGhAQGiwmHyQsLCwtLCwsLCssLCwsLCwsLSwsLC8sLCwsLCwsLCw0LCwsLCwsLCwsLCwsLCwsLCwsLP/AABEIALkBEAMBIgACEQEDEQH/xAAcAAACAgMBAQAAAAAAAAAAAAAAAQIGAwQHBQj/xAA/EAACAgEBBAcFBwIDCQEAAAABAgADEQQFEiExBgcTQVFhcSIygZGhFCNCUmKSsXKCM0NjFSRTc6LB0eHwg//EABkBAQADAQEAAAAAAAAAAAAAAAABAgMEBf/EACgRAAICAQQBBAICAwAAAAAAAAABAhEDBBIhMUETMlFhIkKR8CNxgf/aAAwDAQACEQMRAD8A65iLd8JPEWJU0IEH/wCAkCvmZmxFuxYMISS3Zk3Y92AQCyYEkFkgsAQEmBACY9Vq0pRrLGCIgLMx4AKOZMEGcCOcz1nXFQrEVae2xQffLLXnzC4P1xPV2X1paG7Ac2UH/UTK/uTP1xNXgyJXRn6kfku8MTz9Bt3TX/4V9T+Qdc/LOZ6QmbTXZcgVi3JlxDEEGMJHuye7HiAYmqzNaylhyGR9Zv4ixIJR5oI/9cj8pNRN16weYBmP7KO7PzgsYsZ4D4zYrXEktYEkBBACShiGIIFCOKAEWYQgkIZiiJgHhdKej9O0dO2nvyAeKOPerfuYf+ORE4f0i6u9ZokwU7YKSFtrBIKZzxwCUPE8x6Ez6GtEVbEcpVqyso2LEWJkxDEsXMeI92TIj3YBj3YwsnuxgQQQCyQEliGIBFpxfrc6VG6w6Oo/d1H74j8do4hfRf59J0LrB6RDQaRnUjtX+7pH6yPe9FHH5eM+diSTkkkk5JPMk8yfOdmlxW97MM0/1Qg3GZFB7ogMSQnccxEWg8CMHzntbL6QanTY7G+1PIOSv7DlfpPIgVB7pLSfYujpWzOtjUpgXV1XDxANb/MZX6S3bK60dFbgWF6G/WuVz/UufqBOECvwJEePOYy0+OXii6yyR9S6DaNV43qba7B4oyt/E2p8q0OyMGRirDkysVYejDiJ79HTfaFeANVaQPzbr/VgSZzy0j8M0Wf5R9Fxzh2g61danv8AZWj9Sbp+aEfxOgdCOnqbRZqmrNVyrv4zvKyggEqeYIyOB8Zjk084K2aRyxfBccR4iEcwNAjEISQEI4CCBQjhAI4ixJQxIJMZkTMpWRIgmzAwkAsytDEAMQxJYjxAI4hiSAjAgEcQxJYhAFia+v1aU1vZYwVEUszHkFHMzYJnDOtPpj9ss+z0N/u9Z9phnFto7/NV7vE8fCaYsTySorOW1Fe6bdJH2jqTYcitcrSh/DX4n9R5n4DunhKJm0GjsubdqRnbBOFGcKOZPgOPMzd2rsO/TMFuTD7oYqCHKKeI393O7nznqKo1FHG7fJ5mJICCj/35Ry5ARiAEeJJARhYoy2IA5jZoM8dfGAAE6/1RbD7JDqHHt2jCZ5rTz+bHj6YnP+iewzrNQqY9hcNYf0ju9Ty+c+gNDphUgHAAD0AAE49XkpbEb4YfszwesLpWdn6cdng32ndrzxCge9YR34yMeZE4w/SnWNZv/ab9/mD2jAftHD4Ymz04279u1b2A/dr7FQ/01PA/3HLfHylabnNMOFQjyuSuSdvg6NsrrX1dXC5K7x4kdm/7l4fSWTS9cOnOO009y+O4a3A+ZUzj9dvjxmTCnykvT434IWSSO76PrL2fZztas+Flbj5kAj6z3tBt3TX/AOFfTYfBbFJ+Wcz5najwOZBqyO4zN6SL6ZdZX5Pq3MJ81bL6V63S47LUWAD8LHfT03WyPlLnsrrftXA1FCOO9qyaz+1sg/SYy0s11yXWVM7FCVPYvWHodTgdr2TH8Nw3OPgG90/OWmu0MMqQR4ggj6TnlFx4aLppk4jHFKkkHrzMe6R5+kzxSCbIQxHHBIsQxHHAsjiIxmVbp/0sXZ1G8MNdZlaU8+92H5R9eAloxcnSIbpWyr9bfTLslOjob7xx9+ynjXWRns89zMDx8AfOcdrQsyqoyzEKoHMsxwAB45IktTe1jM9jFmYlmZjxLE5JMt/RLohrSwur7Cp909n274dd5cdoEAJVsE4LYPHOOU9OMY4oUcjbmz3+j2xNpaILXRp9MHcmx3ewlia/dWwhgAvPCDIJUnui2f0h2qtLWrpBYu9dcLcNx3ycuU3s2qo4KcYC48BMybL27pQOzKXIEZd1HrYHPN2DbpZ/1cTPM1nSS1La21+gKMipW9ii6p2qTiK0ydwKTjIHAjMyS3fDLXXya22+klL0U1NQ6dmqkaZ1CpZaF4aiyzAdl4nCLgHPPE3Np6nS3pR9nTRn7sPq3vKV2ZQAGpE4FOAOOzHeMd8j0u6dLrNMgqAquZnW9RWvGnj2QFhB5DHLHEmUGawha+CrlyXjbPV9ai2W1GsgBX7JC7bq2n7utLW4WtjHDzHiJ4/SXotZobFrZlsZlViEDE1luAV+4EngOPHE87Z+176GVqrXUocoM5VT4hTkfSW3YfWNbWx+0ILVe3tnKHs3ZgABnuZfZB3eHLw4Sf8AJH7I/FlJ1OmepitiMjDmrqVI9QeM12nr9J9ttrdRZc5944UflrHuL8B9SZ47tNVdclfIguZtaPTta611jLMQB6+PpMCjA9Z0nqq6PZzqHHPK15/L+Jvjy+cplnsjZMI7nRd+g/RxNJUAOLHi7d7N4+k1+tLbw02lNSnFt4KAd4q/zG8uHD4y033rRU1jnCopZj4Koyf4nzx0i2y+t1D3Wc2OFX8lY91R6D6kzh08Hknufg6cktkaR49pwJjrk9QeGJCsT0mchmBk1MxySwSZA0mLTMUiTJBtC6PtB3gTVBhmQDc3q/D5QGpVPdZl/pOP4nnu0xYgmyxaHpZqqD91qbh5Fiy/tfI+k7H0N6R6jU6Wmy2tWey1kyp3c1J71u78CMDy5ZnB9BpWsdK0GWdlVfUnAn0P0Z0IqVUX3aUFKeZGDa3xO6PVTOLV7UlxybYrZYYRRzhNxYhiAjkAUDHImAaO2dp16Wl7rThK1yfEnuUeJJ4D1nzb0m25Zr9Q99nfwRe6usZ3UHz595Jlv62ulH2q77PW2aaG9og8Hv5E+YXiB558pzzGZ6WmxbVufbObLO3Rm2bqTValoVGNbBgti7yFhy3lyMiXKvrQ1gbeavSNx45pYH9wfMpMJ0ShGXaMlJro6bs7rQqyO10fZ8VO9p7SpyowPYIAxjhjMs2g6faO1Qp1RGeBTVU8D7xwXUbo5qM8eC8uM4bGJlLTQZdZWdx1HRrSaz2hpaHDFfvNHaARn3mwCAeY4EfPuru1urOgOEo1LI7cQl9ZI78A2LjHunuPAGc202oas71bMjfmUlT8xLTs3rE1tQCu66hB+G9A/L9Yw3zJlfSyR9sid8X2iO0urzX0ZPY9oo/FSwcfLg30lavpaslXVlYc1YFSPUHiJ03ZXWPpz/i1XaZmJJeiw2Jk8z2bcuI7geZ8TLQdBRtSsCw16uhs7tyYW6qxjn2jnKY4+z4cCOHGPWnH3obE/azgLSVdc29taAafUXUht8VWOgf8wU4zw7/HzmuonSueTNnpbD2W2quSpfxHifyoOZn0HsXZy01qqgAKAAPADlKT1XdHuzr7Zx7duCP01/hHx5/KX7amvTS0vbYcLWpY+fgB5k4A9Z52pyb5bV4OrFHarZQ+uDboSpdKh9qzD247qh7qn+o8f7ZyCxsCejtraL6q6y6w+07E+g/Co8gMD4TQ0Wma+xVVLLO8rUN5yo57oweM7sUPShRzTlulZl0+wtTYFZaLmD8UIrchhzyvDiPSatlLIxVwVZTgqwwQfAg8p02/pm1YtWrRX1NTphTSCin7IhU+2TubwzhTxOPYHnPK1HSLZ71GpdHullrTeK1lqyD95aLAd+xznkcDgPEysZzf6k7Y/JR1jzLp0j1GgLo9K1mlQRTRWHR2bhvPqjzVc8gOLDvxxm7t7YelV6vs+ns1Fbp21+prdgq15JfswpFaFQCcEcOAlvV6tMbCgSJMs+0+hOqqV7Oz9hU7Upvq1yUEndaxR5A5x4Gebt7o7dolpa4KBcu/XhsnGFJ3lOCuN4SynF9Mja0eTvQLRWIVOCCD4EYPlwMxF5YgHMnSsx5m0icBALz1bbJy7aphkVArWPzXMMAD5gerTtGz9P2aKvPA4nxY8WPxJJ+Mq3RDZPY06ekjiiC2z/mNnA/cWP8A+YlyUTyc0982zshHbElCEJkWCEIpAAyhdZvTQaOs0Ut/vNi8x/k1n8Z8GPd85udYXTRdnV7qYbU2A9mvcg5do48PAd5nA9RqHtdnsYu7kszE5LMeZM69Pg3PdLoxyZK4RjPGEMQnonMGIiIyYEQBR4gIzJICSEiJISCQZpk0e0LaCTTbZUWGGNbshI8DunjNdjADMPknoyKMywdDNinV6lVIyiYd/MA8F+J/gzw61naurTYH2egM4w9mGbxA/CvwH8mY6jJsh9l8cd0i5aCgIoE5X1s9Je1s+y1n2Kjm0jk1vcvov8+kv/TXbw0Glewf4jexUP8AUbkceA4n4T58dyxJJySSSTxJJ5knxnNpMVvezXNOuEY77OE9vontp9JVcaKS9126gtKb6JRzdQuOJY9/LgJq9HTpzqqzq23aFJZ/ZZg26CVQheOC2P4750zQdPtEjcNRqd3JxmhRWFOcKFHEAZ4cOXCdOaT6SsxgvNni39YitVfVbp3HbVMhbfG+7Mu6zWcFHIYGBwHATY1HSbR3stYuerT2dmjad9MnY01KMuQwyd84wGHLPxlq0/SfS3gL9r0tucDd1FfZkjHtc8Dn5Raroro7wWbRJgng+lsHHJUA4UqPxE+QU+k5t0F3Fr+/ZrTfkpnTL/Z50/2nSUVsbbDURvms07gYKwpQj3t0nLc8j0nP0crnBI3gQ2CRvKeYOOY8p0nanQDRknsdTZUQHJF1e8q7gBI3hunODw553T4TxtodWmtqGUWu5e41uM/tfBz5cZ0YskEqv+TOUZfB5Gn6WatFC9qXT2QyPxDovuo7DDMvE8M98sNPT9LrbX1dC5sqSlXRVt7FVLb5RLO5t7PPmBz5Cn7R2Vfpzi6myv8ArRgPgcYM0S0u8cJEKUkWnrK6R162+safHYVVKqeyUOT72QQCMYAx5ecpkysZiloxUVSIbt2Z6U7zLd0A2GdVqVYj7uoh2PcWByq/MZ9BKrjhO1dCNjdho60xiy85bxG+Mt8q1x64mepybIceS2KO6RcNj15U2f8AEO8P+Xyr9PZAPqxnpgSFa4GJknlHWwxFHFJIEZXOmnSuvZtO+2GsfIqrzxdh3nwUZGT5+csDGcD63a7f9osbMlGrTsfDswMMB/fvE+s0wY1OdMrkltjZVtqbQs1Vr3XNvO5yT/AA7gOQE1ZlSoHvEyikT11H4OOzWj3ZsiseENwRQNfdj3ZmCw3YoGEiIzP2cgySaIMYEGMeJBzKkmNjMtaY5yFS5M3tBo2vtWtBlnOB5DvJ8gMmPtklm6AbAOrvDsPuqyCfBn7h6DmfhO76aoIoAng9FNjLpqkRRwUfEnvJ8zF092+NFpWKnFtma6h37xHF/wC0cfXE8rJN5p0v+HXGKhE5h1nbe+1aoopzXRmtfBrM/eN8xj+3zlLsOBMtj45zUPtHJ+E9WMVCKijkk7diC5mZREBGJKRA8TZ0W0LaDmmyys8/Ydl+YB4zXiEmgXDRdY+sQAW9lqAP+NWCf3Lj65ntU9YemuQV36e2gcPa09gIBX3TuNjkcEc+IHhObZkTMpYIPwXWSSO57O6V6a4KlOrqIwR2OqTc4fhUHhy5d81Nv9GdJcN67SdiN12Oo0rAj2QpBCqMHOW5j8Pnx4qRPQ2N0j1OhbOntZB3pnNZ9UPD/vMHp3HmLL+on2j0OmPQyzQKtquLtO5wtgwCrEZCWAEgHnxBxw7pWaUzLZ0p6e2a/TrpzTXUA4ewoTh2UYGFI9kd/MysVrgTfFur8uzOVeD3uh2yvteqrrx7AO+/9C4yPicD4zvezqs2Me6sdmv9Rwzn5dmPUNOfdVOzxTp7NSw4uSF8SqcAB6sSPlOm7Po7NFU8TzY+Lsd5j8yZwarJunXwdOKNRNoCOAhOYuEIQkgxsJ4nSDYdWrTctRXHMZ5g+KnmD6T3oishWuUScS211aFSTQxA/Kwz/wBQlV1nRrU080yB+U5+hxPpJ6AZpX7LRuaj5TojqskfszeGLPmcl1OGHHwIwZFnOePLy5zvm1OhdNw4qPLhKftLqyHEozD45/kTqjrItfkZPA/BzRW8D8DMoPjLDtDoLfX7o3h8jPA1GisqOHVlPmDj58pvDLCftZnKEo9oSiPGZjF2OHOSW0GalSNiTVI4z0AJqMmGkMCVcTpvVZsHgdQ44t7KeSDmfiR9JQdj7ObU3JUv4zxPgv4j8p9B7F0AqrVVGAoAA8gMCcWryVHavJvhjbs32sWpCzkKqKWYnkFAyTOB9MukTa/UGw5CL7NSn8Nfif1HmfgO6X3ra29uVrpEPGzD247qwfZX4kZ/t85yRzGkxUt7GafO0w6huQjUTGoyczNidhgEciBJSQKGJKKSQKKSMjACYLTMrma7SrJQ61yZu11FiAoySQoHiScATX06y49XOyvtGsViMpT94fDe5IPnx/tlZS2xbZKVujq2x9CtFdFP4KaxY58kHs59Wy39hnuHalKgsbF3Qd0nPDewTjPLOB8Jp6XSC6qwn/OBUHwrwVT/ALt/dNanosAEBZGCsHx2Z94Ahgvt8EOTwOcZPHkB4rduzu64PWr2rS26RYDvZxjJyQN4jh34B4c+Ez06pHUMrAgjIOe7OP54Ty9PsV1ILW5xvkLuErvMu4G4sSWCgDJJ5t4zFT0ZRRult5Tu5BVTxXOAp7k/Tx5SSp7ysDy4xzT2Xs9dOpVeRIPIDGFVeAH9OfUmbkgkUIQkAIYhGIBEiRNeZPEIJs1rNKDzE83W9H6rB7Sg/Ce3CBZzzaXV3Q/JAPTh/EqW0+rdl41sfQ8RO3FZjekGaRzTj0yrhF9o+cdX0b1NP4Cw8V4/TnNJNFa5wKnJ5YCN/wCJ9I3bNVuYEwLsdAeU6Y62SXKM3gXyUXq66KtRm20feOAAPyJ4Z8T3+gl92jrE0tL22cFrUsfPHIDzJwPjNujTBRKx1l7Ns1GiZauLKyvu/nVc5A8TxzjynPu9TJcvJpW2NI4rtjaTam6y6w+1Y2T5DkFHkBgfCeaQWOO6bDJg4IIxzHIg+YjXE9lJVSOJmIV4gyyZSI5kkGMCS3YMIswSMiKSixAIkxGS3ZAwDG8wzNZMdS5MqDZReAnYOr3ZPY6NTys1TDB7wjDhjzCBm9Zy7YmhOpvqpH43APkvNj8gZ9B7LoG/wGFqUVqO7eYAn5LuD4mcmtnSUTfBHmz1qkAAAGABgDyHKZIgI55yN2EIQggIo4QSIQijkEhDMUIIHmEISQEcBHiARxDEeIYggWI8RwigYtRQHVlOcMCpwcHBGDg901n0JAwjkD8rjtFx8cN/1TehAKPt/oZXqCWeoFvz1thj6q2P5MpOv6vSD7FmD3LYpU/DOM/CdtxI2VgjBAI8DxE0jmyQ6ZDjF9o+d9odENTT+AsPFZ4jKynDAjHcRxn0nfsusAkZrwCSVOFA7zun2fpPAu2Bp9WDuGi8DgcYDA4zxZcjPEdwnTDWyXuVmcsK8HBTny/iCt48J1rX9XVPH2bK/MZdfmucD1Ang6nq5YgmqwOPLBH0m61eN/RR4ZFCY/8AwkEfMsG0eiF9PNcjyyJ4z1FDhgQR4jj9ZtGcZ+1mbi49kA0ecxlRDdE0INV8g8ZOheMnZUT8P4iQSEDoHVXoh2l2oYezSmB/U3E488AfunYtmUFEAb3uLP8A1sd5seWSfpKb0B2P2OmorI9pz9ot9OBRT8dz9hl8E8fUT35GzsgqiShCEyLBCEIAQhEYAswhCQSGYQxDEAcIsRwQMRxCOWICEIQAhCEAIQhACIxxGAYNbSz1uqtullKhsZxkYzjIlQq6KWVNlcL7Qy9ZO92QZ33QjZxzr4e1kp55l2jkAqug11lZVXZwortfNqkcuzSte0sC5JbtGAY5xjPMTNptq6e6tbLgqMQAXKsoDbu/hbe47uGIB4ceJwZYmQHmM+Rmlqdk1Wb28g9vO9jhnK7hzj9Ps+kA1zs8OM12bynlvYtXHk3vH908Xa3RSu4feUK3mhGfXDYx8CZadHpBUu6vLedjnGS1js7Hh5sZnxCtdE2cf2l1fV5+7sKHuV8oT6B+fwla2l0L1FWfZ3h5cJ9A2VhhggEeBGZpWbJQ+7lP6TgftOV+k3jqckfN/wCyjxwZ8236Zqzh1KnzGJvdGthvq9RWiqSm8DYccFQcTk+fL4zumo6P73Na7B4Mu4fmMg/ISWk2eCLK0R6CAAHATGTn3MZBxgfObPWtxquSiwK+zb2NXwZ+5jhfKpOC/Aneb+6emJi01O4qr+UAcscAMcu6ZcTiNmGY4sRiAERjigBCEJAJQhCWICEIGAEJGvlJQAhCEAIQhACEIjAHCKOAEICEAIRGEAcIRQBwijgBCBiEAcWI4jAHCKOAEIoQBwhCAEIQg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dirty="0"/>
          </a:p>
        </p:txBody>
      </p:sp>
      <p:pic>
        <p:nvPicPr>
          <p:cNvPr id="20492" name="Picture 12" descr="https://www.sissel.ch/images/ch/products/sissel_hot_cold_soft_pack_blau_p_7188.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899592" y="3068960"/>
            <a:ext cx="4553744" cy="3415309"/>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http://i0.wp.com/www.unocero.com/wp-content/uploads/2013/05/usar-el-teclado-correctamente.jpg?resize=549%2C471"/>
          <p:cNvPicPr>
            <a:picLocks noChangeAspect="1" noChangeArrowheads="1"/>
          </p:cNvPicPr>
          <p:nvPr/>
        </p:nvPicPr>
        <p:blipFill>
          <a:blip r:embed="rId2" cstate="print"/>
          <a:srcRect/>
          <a:stretch>
            <a:fillRect/>
          </a:stretch>
        </p:blipFill>
        <p:spPr bwMode="auto">
          <a:xfrm>
            <a:off x="107504" y="2060848"/>
            <a:ext cx="4176464" cy="3583087"/>
          </a:xfrm>
          <a:prstGeom prst="rect">
            <a:avLst/>
          </a:prstGeom>
          <a:noFill/>
        </p:spPr>
      </p:pic>
      <p:sp>
        <p:nvSpPr>
          <p:cNvPr id="6" name="1 Título"/>
          <p:cNvSpPr>
            <a:spLocks noGrp="1"/>
          </p:cNvSpPr>
          <p:nvPr>
            <p:ph type="title"/>
          </p:nvPr>
        </p:nvSpPr>
        <p:spPr>
          <a:xfrm>
            <a:off x="467544" y="188640"/>
            <a:ext cx="8229600" cy="1296144"/>
          </a:xfrm>
        </p:spPr>
        <p:txBody>
          <a:bodyPr>
            <a:noAutofit/>
          </a:bodyPr>
          <a:lstStyle/>
          <a:p>
            <a:r>
              <a:rPr lang="es-AR" sz="4800" dirty="0" smtClean="0">
                <a:latin typeface="AR CENA"/>
              </a:rPr>
              <a:t>Cambios en el lugar de trabajo:</a:t>
            </a:r>
            <a:endParaRPr lang="es-AR" sz="4800" dirty="0">
              <a:latin typeface="AR CENA"/>
            </a:endParaRPr>
          </a:p>
        </p:txBody>
      </p:sp>
      <p:pic>
        <p:nvPicPr>
          <p:cNvPr id="21508" name="Picture 4" descr="http://www.staticmiss.com/imgs/normal/2010/04/12/pixmania-alfombrilla-para-raton-ergonomica-tapis-gel-b-azul-alfombrillas-de-raton.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860032" y="3558184"/>
            <a:ext cx="3721596" cy="3299816"/>
          </a:xfrm>
          <a:prstGeom prst="rect">
            <a:avLst/>
          </a:prstGeom>
          <a:noFill/>
        </p:spPr>
      </p:pic>
      <p:pic>
        <p:nvPicPr>
          <p:cNvPr id="21510" name="Picture 6" descr="http://www.itechnews.net/wp-content/uploads/2012/07/Kinesis-Freestyle2-Split-Keyboard-separated.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249529" y="1412776"/>
            <a:ext cx="4930983" cy="252028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5400" dirty="0" smtClean="0">
                <a:latin typeface="AR CENA"/>
              </a:rPr>
              <a:t>Medicamentos</a:t>
            </a:r>
            <a:endParaRPr lang="es-AR" dirty="0">
              <a:latin typeface="AR CENA"/>
            </a:endParaRPr>
          </a:p>
        </p:txBody>
      </p:sp>
      <p:sp>
        <p:nvSpPr>
          <p:cNvPr id="3" name="2 Marcador de contenido"/>
          <p:cNvSpPr>
            <a:spLocks noGrp="1"/>
          </p:cNvSpPr>
          <p:nvPr>
            <p:ph idx="1"/>
          </p:nvPr>
        </p:nvSpPr>
        <p:spPr>
          <a:xfrm>
            <a:off x="457200" y="1600201"/>
            <a:ext cx="8229600" cy="604664"/>
          </a:xfrm>
        </p:spPr>
        <p:txBody>
          <a:bodyPr>
            <a:normAutofit/>
          </a:bodyPr>
          <a:lstStyle/>
          <a:p>
            <a:r>
              <a:rPr lang="es-AR" dirty="0" smtClean="0"/>
              <a:t>Antiinflamatorios.</a:t>
            </a:r>
          </a:p>
          <a:p>
            <a:endParaRPr lang="es-AR" dirty="0"/>
          </a:p>
        </p:txBody>
      </p:sp>
      <p:pic>
        <p:nvPicPr>
          <p:cNvPr id="24578" name="Picture 2" descr="http://www.actron.com.ar/actron-400/img/actron-400/caja-actron-400.png"/>
          <p:cNvPicPr>
            <a:picLocks noChangeAspect="1" noChangeArrowheads="1"/>
          </p:cNvPicPr>
          <p:nvPr/>
        </p:nvPicPr>
        <p:blipFill>
          <a:blip r:embed="rId2" cstate="print"/>
          <a:srcRect/>
          <a:stretch>
            <a:fillRect/>
          </a:stretch>
        </p:blipFill>
        <p:spPr bwMode="auto">
          <a:xfrm>
            <a:off x="395536" y="2492896"/>
            <a:ext cx="3744416" cy="2998402"/>
          </a:xfrm>
          <a:prstGeom prst="rect">
            <a:avLst/>
          </a:prstGeom>
          <a:noFill/>
        </p:spPr>
      </p:pic>
      <p:pic>
        <p:nvPicPr>
          <p:cNvPr id="24580" name="Picture 4" descr="http://medimoon.com/wp-content/uploads/2013/06/Diclofenac.jpg"/>
          <p:cNvPicPr>
            <a:picLocks noChangeAspect="1" noChangeArrowheads="1"/>
          </p:cNvPicPr>
          <p:nvPr/>
        </p:nvPicPr>
        <p:blipFill>
          <a:blip r:embed="rId3" cstate="print">
            <a:clrChange>
              <a:clrFrom>
                <a:srgbClr val="FDFDF3"/>
              </a:clrFrom>
              <a:clrTo>
                <a:srgbClr val="FDFDF3">
                  <a:alpha val="0"/>
                </a:srgbClr>
              </a:clrTo>
            </a:clrChange>
          </a:blip>
          <a:srcRect l="7560" t="11734" r="12116" b="7806"/>
          <a:stretch>
            <a:fillRect/>
          </a:stretch>
        </p:blipFill>
        <p:spPr bwMode="auto">
          <a:xfrm>
            <a:off x="4644008" y="3212976"/>
            <a:ext cx="3888432" cy="219582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4624"/>
            <a:ext cx="8229600" cy="1143000"/>
          </a:xfrm>
        </p:spPr>
        <p:txBody>
          <a:bodyPr/>
          <a:lstStyle/>
          <a:p>
            <a:r>
              <a:rPr lang="es-AR" sz="6000" dirty="0" smtClean="0">
                <a:latin typeface="AR CENA"/>
              </a:rPr>
              <a:t>Cirugía</a:t>
            </a:r>
            <a:endParaRPr lang="es-AR" dirty="0">
              <a:latin typeface="AR CENA"/>
            </a:endParaRPr>
          </a:p>
        </p:txBody>
      </p:sp>
      <p:pic>
        <p:nvPicPr>
          <p:cNvPr id="25602" name="Picture 2" descr="https://www.clinicadam.com/imagenes-de-salud/files/2013/02/19250.jpg"/>
          <p:cNvPicPr>
            <a:picLocks noChangeAspect="1" noChangeArrowheads="1"/>
          </p:cNvPicPr>
          <p:nvPr/>
        </p:nvPicPr>
        <p:blipFill>
          <a:blip r:embed="rId2" cstate="print"/>
          <a:srcRect/>
          <a:stretch>
            <a:fillRect/>
          </a:stretch>
        </p:blipFill>
        <p:spPr bwMode="auto">
          <a:xfrm>
            <a:off x="1379225" y="1268760"/>
            <a:ext cx="6433135" cy="514651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170</TotalTime>
  <Words>159</Words>
  <Application>Microsoft Office PowerPoint</Application>
  <PresentationFormat>Presentación en pantalla (4:3)</PresentationFormat>
  <Paragraphs>39</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Síndrome del Túnel Carpiano</vt:lpstr>
      <vt:lpstr>De qué se trata?</vt:lpstr>
      <vt:lpstr>Causas</vt:lpstr>
      <vt:lpstr>Origen de la afección</vt:lpstr>
      <vt:lpstr>Síntomas</vt:lpstr>
      <vt:lpstr>Tratamiento</vt:lpstr>
      <vt:lpstr>Cambios en el lugar de trabajo:</vt:lpstr>
      <vt:lpstr>Medicamentos</vt:lpstr>
      <vt:lpstr>Cirugía</vt:lpstr>
      <vt:lpstr>Integrantes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PC-</dc:creator>
  <cp:lastModifiedBy>Usuario</cp:lastModifiedBy>
  <cp:revision>20</cp:revision>
  <dcterms:created xsi:type="dcterms:W3CDTF">2015-06-23T10:45:46Z</dcterms:created>
  <dcterms:modified xsi:type="dcterms:W3CDTF">2015-06-30T17:27:32Z</dcterms:modified>
</cp:coreProperties>
</file>