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BC0742-1E44-4E93-BED4-E8B9002E20AE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6B5AAE6-0018-40C1-8EFB-967B385D6390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3068960"/>
            <a:ext cx="7416824" cy="1584175"/>
          </a:xfrm>
        </p:spPr>
        <p:txBody>
          <a:bodyPr/>
          <a:lstStyle/>
          <a:p>
            <a:r>
              <a:rPr lang="es-ES" dirty="0" smtClean="0"/>
              <a:t>Polimetacrilato de metilo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36072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ES" sz="6600" dirty="0" smtClean="0"/>
              <a:t>Magalí Falcón</a:t>
            </a:r>
          </a:p>
          <a:p>
            <a:pPr marL="114300" indent="0" algn="ctr">
              <a:buNone/>
            </a:pPr>
            <a:r>
              <a:rPr lang="es-ES" sz="6600" dirty="0" smtClean="0"/>
              <a:t>Sol </a:t>
            </a:r>
            <a:r>
              <a:rPr lang="es-ES" sz="6600" dirty="0" err="1" smtClean="0"/>
              <a:t>Corsi</a:t>
            </a:r>
            <a:endParaRPr lang="es-AR" sz="6600" dirty="0"/>
          </a:p>
        </p:txBody>
      </p:sp>
    </p:spTree>
    <p:extLst>
      <p:ext uri="{BB962C8B-B14F-4D97-AF65-F5344CB8AC3E}">
        <p14:creationId xmlns:p14="http://schemas.microsoft.com/office/powerpoint/2010/main" val="32151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000" dirty="0" smtClean="0"/>
              <a:t>DENOMINACIONES</a:t>
            </a:r>
            <a:endParaRPr lang="es-AR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Químico</a:t>
            </a:r>
            <a:r>
              <a:rPr lang="es-ES" sz="4800" dirty="0" smtClean="0"/>
              <a:t>: Polimetacrilato de Metilo.</a:t>
            </a:r>
          </a:p>
          <a:p>
            <a:pPr marL="114300" indent="0">
              <a:buNone/>
            </a:pP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Comercial: </a:t>
            </a:r>
            <a:r>
              <a:rPr lang="es-AR" sz="4800" dirty="0"/>
              <a:t> '</a:t>
            </a:r>
            <a:r>
              <a:rPr lang="es-AR" sz="4800" dirty="0" err="1"/>
              <a:t>vitroflex</a:t>
            </a:r>
            <a:r>
              <a:rPr lang="es-AR" sz="4800" dirty="0"/>
              <a:t>', '</a:t>
            </a:r>
            <a:r>
              <a:rPr lang="es-AR" sz="4800" dirty="0" err="1"/>
              <a:t>plexiglas</a:t>
            </a:r>
            <a:r>
              <a:rPr lang="es-AR" sz="4800" dirty="0"/>
              <a:t>' o '</a:t>
            </a:r>
            <a:r>
              <a:rPr lang="es-AR" sz="4800" dirty="0" err="1"/>
              <a:t>lucite</a:t>
            </a:r>
            <a:r>
              <a:rPr lang="es-AR" sz="4800" dirty="0" smtClean="0"/>
              <a:t>'.</a:t>
            </a:r>
          </a:p>
          <a:p>
            <a:pPr marL="114300" indent="0">
              <a:buNone/>
            </a:pP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Abreviatura: </a:t>
            </a:r>
            <a:r>
              <a:rPr lang="es-ES" sz="4800" dirty="0" smtClean="0"/>
              <a:t>PMMA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16783225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Estructura química</a:t>
            </a:r>
            <a:endParaRPr lang="es-AR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4400" dirty="0"/>
              <a:t>El polimetacrilato de metilo procede del ácido acrílico y de su </a:t>
            </a:r>
            <a:r>
              <a:rPr lang="es-AR" sz="4400" dirty="0" smtClean="0"/>
              <a:t>polimerización.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573016"/>
            <a:ext cx="3218661" cy="310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91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73563"/>
          </a:xfrm>
        </p:spPr>
        <p:txBody>
          <a:bodyPr>
            <a:normAutofit/>
          </a:bodyPr>
          <a:lstStyle/>
          <a:p>
            <a:pPr algn="just"/>
            <a:r>
              <a:rPr lang="es-AR" sz="1800" dirty="0" smtClean="0"/>
              <a:t>El </a:t>
            </a:r>
            <a:r>
              <a:rPr lang="es-AR" sz="1800" dirty="0"/>
              <a:t>polimetacrilato de metilo es un </a:t>
            </a:r>
            <a:r>
              <a:rPr lang="es-AR" sz="1800" dirty="0" smtClean="0"/>
              <a:t>plástico </a:t>
            </a:r>
            <a:r>
              <a:rPr lang="es-AR" sz="1800" dirty="0"/>
              <a:t>duro, resistente, transparente, de excelentes propiedades ópticas con alto índice de refracción, buena resistencia al envejecimiento y a la intemperie.</a:t>
            </a:r>
          </a:p>
          <a:p>
            <a:pPr algn="just"/>
            <a:r>
              <a:rPr lang="es-AR" sz="1800" dirty="0"/>
              <a:t>    Su resistencia a la rotura es siete veces superior a la del cristal a igualdad de espesores, por lo que resulta más resistente a los golpes</a:t>
            </a:r>
            <a:r>
              <a:rPr lang="es-AR" sz="1800" dirty="0" smtClean="0"/>
              <a:t>.</a:t>
            </a:r>
          </a:p>
          <a:p>
            <a:pPr algn="just"/>
            <a:r>
              <a:rPr lang="es-AR" sz="1800" dirty="0"/>
              <a:t> Su duración es mayor que la del poliéster</a:t>
            </a:r>
            <a:r>
              <a:rPr lang="es-AR" sz="1800" dirty="0" smtClean="0"/>
              <a:t>.</a:t>
            </a:r>
          </a:p>
          <a:p>
            <a:pPr algn="just"/>
            <a:r>
              <a:rPr lang="es-AR" sz="1800" dirty="0"/>
              <a:t>Es un material ligero con una densidad de 1.19 Kg/m</a:t>
            </a:r>
            <a:r>
              <a:rPr lang="es-AR" sz="1800" baseline="30000" dirty="0"/>
              <a:t>3</a:t>
            </a:r>
            <a:r>
              <a:rPr lang="es-AR" sz="1800" dirty="0"/>
              <a:t> presenta buena resistencia mecánica y estabilidad. A pesar de su ligereza puede soportar una sobrecarga de 70 Kg/m</a:t>
            </a:r>
            <a:r>
              <a:rPr lang="es-AR" sz="1800" baseline="30000" dirty="0"/>
              <a:t>2</a:t>
            </a:r>
            <a:r>
              <a:rPr lang="es-AR" sz="1800" dirty="0"/>
              <a:t>, lo cuál es importante para aquellas zonas con riesgo de nevadas</a:t>
            </a:r>
            <a:r>
              <a:rPr lang="es-AR" sz="1800" dirty="0" smtClean="0"/>
              <a:t>.</a:t>
            </a:r>
          </a:p>
          <a:p>
            <a:pPr algn="just"/>
            <a:r>
              <a:rPr lang="es-AR" sz="1800" dirty="0"/>
              <a:t>La transparencia de este plástico está comprendida entre el 85 y el 92%, por lo que deja pasar casi todos los rayos UV y su poder de difusión es casi nulo. Tiene una gran opacidad a las radiaciones nocturnas del suelo.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rmAutofit/>
          </a:bodyPr>
          <a:lstStyle/>
          <a:p>
            <a:r>
              <a:rPr lang="es-ES" sz="4400" dirty="0" smtClean="0"/>
              <a:t>PROPIEDADES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21508944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DESCUBRIMIENTO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1"/>
            <a:ext cx="8219256" cy="3116560"/>
          </a:xfrm>
        </p:spPr>
        <p:txBody>
          <a:bodyPr/>
          <a:lstStyle/>
          <a:p>
            <a:pPr algn="just"/>
            <a:r>
              <a:rPr lang="es-AR" dirty="0" smtClean="0"/>
              <a:t>Aparece</a:t>
            </a:r>
            <a:r>
              <a:rPr lang="es-AR" dirty="0"/>
              <a:t> en 1928, cuando el químico alemán W. Bauer desarrolla un nuevo material plástico transparente capaz de sustituir al vidrio, ya que tiene la ventaja de que no se astilla</a:t>
            </a:r>
            <a:r>
              <a:rPr lang="es-AR" dirty="0" smtClean="0"/>
              <a:t>.</a:t>
            </a:r>
          </a:p>
          <a:p>
            <a:pPr algn="just"/>
            <a:endParaRPr lang="es-AR" dirty="0"/>
          </a:p>
          <a:p>
            <a:pPr algn="just"/>
            <a:r>
              <a:rPr lang="es-AR" dirty="0"/>
              <a:t> Es durante la Segunda Guerra mundial que este plástico fue producido a escala industrial.</a:t>
            </a:r>
          </a:p>
        </p:txBody>
      </p:sp>
    </p:spTree>
    <p:extLst>
      <p:ext uri="{BB962C8B-B14F-4D97-AF65-F5344CB8AC3E}">
        <p14:creationId xmlns:p14="http://schemas.microsoft.com/office/powerpoint/2010/main" val="147516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/>
              <a:t>Usos</a:t>
            </a:r>
            <a:endParaRPr lang="es-AR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Cristaleras</a:t>
            </a:r>
            <a:r>
              <a:rPr lang="es-AR" dirty="0" smtClean="0"/>
              <a:t>. 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AR" dirty="0"/>
              <a:t>Vitrinas</a:t>
            </a:r>
            <a:r>
              <a:rPr lang="es-AR" dirty="0" smtClean="0"/>
              <a:t>.   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r>
              <a:rPr lang="es-AR" dirty="0"/>
              <a:t>Letreros </a:t>
            </a:r>
            <a:r>
              <a:rPr lang="es-AR" dirty="0" smtClean="0"/>
              <a:t>luminosos.    </a:t>
            </a:r>
            <a:endParaRPr lang="es-AR" dirty="0"/>
          </a:p>
          <a:p>
            <a:pPr marL="114300" indent="0">
              <a:buNone/>
            </a:pP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94" y="1700808"/>
            <a:ext cx="1728192" cy="12977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002" y="3140968"/>
            <a:ext cx="1347999" cy="16467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5" y="5378747"/>
            <a:ext cx="2381250" cy="10191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661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s-AR" dirty="0"/>
              <a:t> </a:t>
            </a:r>
            <a:r>
              <a:rPr lang="es-AR" dirty="0" smtClean="0"/>
              <a:t>Lentes </a:t>
            </a:r>
            <a:r>
              <a:rPr lang="es-AR" dirty="0"/>
              <a:t>de contacto</a:t>
            </a:r>
            <a:r>
              <a:rPr lang="es-AR" dirty="0" smtClean="0"/>
              <a:t>. 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AR" dirty="0"/>
              <a:t>Fibras ópticas</a:t>
            </a:r>
            <a:r>
              <a:rPr lang="es-AR" dirty="0" smtClean="0"/>
              <a:t>. 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AR" dirty="0"/>
              <a:t>Prótesis de </a:t>
            </a:r>
            <a:r>
              <a:rPr lang="es-AR" dirty="0" smtClean="0"/>
              <a:t>odontología.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/>
              <a:t>Reflectores</a:t>
            </a:r>
            <a:r>
              <a:rPr lang="es-AR" dirty="0" smtClean="0"/>
              <a:t>.  </a:t>
            </a: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84" y="1628800"/>
            <a:ext cx="1019175" cy="11144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096" y="2852936"/>
            <a:ext cx="1428750" cy="1428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371" y="4294828"/>
            <a:ext cx="1095375" cy="10953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793" y="5390203"/>
            <a:ext cx="1599371" cy="10708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rmAutofit/>
          </a:bodyPr>
          <a:lstStyle/>
          <a:p>
            <a:r>
              <a:rPr lang="es-ES" sz="5400" dirty="0" smtClean="0"/>
              <a:t>Usos</a:t>
            </a:r>
            <a:endParaRPr lang="es-AR" sz="5400" dirty="0"/>
          </a:p>
        </p:txBody>
      </p:sp>
    </p:spTree>
    <p:extLst>
      <p:ext uri="{BB962C8B-B14F-4D97-AF65-F5344CB8AC3E}">
        <p14:creationId xmlns:p14="http://schemas.microsoft.com/office/powerpoint/2010/main" val="38294575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CLASIFICACÍON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origen: </a:t>
            </a:r>
            <a:r>
              <a:rPr lang="es-ES" dirty="0" smtClean="0"/>
              <a:t>Artificiales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tipo de monómero: </a:t>
            </a:r>
            <a:r>
              <a:rPr lang="es-ES" dirty="0" smtClean="0"/>
              <a:t>Homopolimero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forma de la molécula del polímero: </a:t>
            </a:r>
            <a:r>
              <a:rPr lang="es-ES" dirty="0" smtClean="0"/>
              <a:t>Lineal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comportamiento frente al calor: </a:t>
            </a:r>
            <a:r>
              <a:rPr lang="es-ES" dirty="0" smtClean="0"/>
              <a:t>Termoestable.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orden de los monómeros: </a:t>
            </a:r>
            <a:r>
              <a:rPr lang="es-ES" dirty="0" smtClean="0"/>
              <a:t>En bloque.</a:t>
            </a: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modo de fabricación: </a:t>
            </a:r>
            <a:r>
              <a:rPr lang="es-ES" dirty="0" smtClean="0"/>
              <a:t>De adición.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4237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Reciclaje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Se puede aplicar un reciclado terciario o químico </a:t>
            </a:r>
            <a:r>
              <a:rPr lang="es-AR" b="1" dirty="0"/>
              <a:t>Reciclado terciario o químico. </a:t>
            </a:r>
            <a:r>
              <a:rPr lang="es-AR" dirty="0"/>
              <a:t>Es un proceso de despolimerización en que los residuos se descomponen en sus compuestos originarios a partir de los cuales es posible fabricar nuevos plásticos. </a:t>
            </a:r>
            <a:endParaRPr lang="es-AR" dirty="0" smtClean="0"/>
          </a:p>
          <a:p>
            <a:pPr algn="just"/>
            <a:r>
              <a:rPr lang="es-AR" dirty="0"/>
              <a:t>C</a:t>
            </a:r>
            <a:r>
              <a:rPr lang="es-AR" dirty="0" smtClean="0"/>
              <a:t>raqueo térmico</a:t>
            </a:r>
            <a:r>
              <a:rPr lang="es-AR" dirty="0"/>
              <a:t>:</a:t>
            </a:r>
            <a:r>
              <a:rPr lang="es-AR" dirty="0" smtClean="0"/>
              <a:t> se </a:t>
            </a:r>
            <a:r>
              <a:rPr lang="es-AR" dirty="0"/>
              <a:t>obtendría una distribución amplia de productos, difícil de </a:t>
            </a:r>
            <a:r>
              <a:rPr lang="es-AR" dirty="0" smtClean="0"/>
              <a:t>valorizar.</a:t>
            </a:r>
          </a:p>
          <a:p>
            <a:pPr algn="just"/>
            <a:r>
              <a:rPr lang="es-AR" dirty="0"/>
              <a:t>C</a:t>
            </a:r>
            <a:r>
              <a:rPr lang="es-AR" dirty="0" smtClean="0"/>
              <a:t>raqueo catalítico: utilizando </a:t>
            </a:r>
            <a:r>
              <a:rPr lang="es-AR" dirty="0"/>
              <a:t>un catalizador ácido que provoca la rotura de las cadenas de polímeros de forma selectiva, dando lugar a una distribución de productos estrecha, con mayor valor </a:t>
            </a:r>
            <a:r>
              <a:rPr lang="es-AR" dirty="0" smtClean="0"/>
              <a:t>añadido.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700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65</TotalTime>
  <Words>119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Boticario</vt:lpstr>
      <vt:lpstr>Polimetacrilato de metilo</vt:lpstr>
      <vt:lpstr>DENOMINACIONES</vt:lpstr>
      <vt:lpstr>Estructura química</vt:lpstr>
      <vt:lpstr>PROPIEDADES</vt:lpstr>
      <vt:lpstr>DESCUBRIMIENTO</vt:lpstr>
      <vt:lpstr>Usos</vt:lpstr>
      <vt:lpstr>Usos</vt:lpstr>
      <vt:lpstr>CLASIFICACÍON</vt:lpstr>
      <vt:lpstr>Reciclaje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Polimetacrilato de metilo</dc:title>
  <dc:creator>PC-</dc:creator>
  <cp:lastModifiedBy>PC-</cp:lastModifiedBy>
  <cp:revision>8</cp:revision>
  <dcterms:created xsi:type="dcterms:W3CDTF">2014-10-22T15:39:10Z</dcterms:created>
  <dcterms:modified xsi:type="dcterms:W3CDTF">2014-10-29T15:43:25Z</dcterms:modified>
</cp:coreProperties>
</file>