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68" r:id="rId4"/>
    <p:sldId id="259" r:id="rId5"/>
    <p:sldId id="260" r:id="rId6"/>
    <p:sldId id="261" r:id="rId7"/>
    <p:sldId id="266" r:id="rId8"/>
    <p:sldId id="263" r:id="rId9"/>
    <p:sldId id="267" r:id="rId10"/>
    <p:sldId id="265" r:id="rId11"/>
    <p:sldId id="269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88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32905F3-EAE7-469D-A314-F0F8E4E5ED65}" type="datetimeFigureOut">
              <a:rPr lang="es-AR" smtClean="0"/>
              <a:t>29/10/2014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09A75FE-F33A-4F1E-AC82-D0E4777B4AC4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293" y="1303758"/>
            <a:ext cx="1743075" cy="3781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2204864"/>
            <a:ext cx="4419600" cy="661792"/>
          </a:xfrm>
        </p:spPr>
        <p:txBody>
          <a:bodyPr/>
          <a:lstStyle/>
          <a:p>
            <a:r>
              <a:rPr lang="es-AR" dirty="0" smtClean="0"/>
              <a:t>Jeans azules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" y="2996952"/>
            <a:ext cx="4419600" cy="1503412"/>
          </a:xfrm>
        </p:spPr>
        <p:txBody>
          <a:bodyPr>
            <a:normAutofit/>
          </a:bodyPr>
          <a:lstStyle/>
          <a:p>
            <a:r>
              <a:rPr lang="es-AR" sz="2400" dirty="0" smtClean="0"/>
              <a:t>Materia: Química I</a:t>
            </a:r>
          </a:p>
          <a:p>
            <a:r>
              <a:rPr lang="es-AR" sz="2400" dirty="0" smtClean="0"/>
              <a:t>Profesora: Silvia Raffin</a:t>
            </a:r>
          </a:p>
          <a:p>
            <a:r>
              <a:rPr lang="es-AR" sz="2400" dirty="0" smtClean="0"/>
              <a:t>Alumnos: Martelotte, Gallardo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3300204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s-AR" dirty="0" smtClean="0"/>
              <a:t>Posteriormente,</a:t>
            </a:r>
            <a:r>
              <a:rPr lang="es-MX" dirty="0"/>
              <a:t> </a:t>
            </a:r>
            <a:r>
              <a:rPr lang="es-MX" dirty="0" smtClean="0"/>
              <a:t>las </a:t>
            </a:r>
            <a:r>
              <a:rPr lang="es-MX" dirty="0"/>
              <a:t>cuatro antiguas plantas de producción ya instaladas y en funcionamiento, que habían sobrevivido al decenio de 1950, se tomaron su revancha. </a:t>
            </a:r>
            <a:endParaRPr lang="es-MX" dirty="0" smtClean="0"/>
          </a:p>
          <a:p>
            <a:r>
              <a:rPr lang="es-MX" dirty="0"/>
              <a:t>Su producto era tan barato que ninguna fábrica nueva podía competir con ellas</a:t>
            </a:r>
            <a:r>
              <a:rPr lang="es-MX" dirty="0" smtClean="0"/>
              <a:t>.</a:t>
            </a:r>
          </a:p>
          <a:p>
            <a:r>
              <a:rPr lang="es-MX" dirty="0"/>
              <a:t>Desde mediados de la década de 1960, todos los jeans han sido teñidos con índigo procedente de alguna de estas cuatro antiguas fábricas</a:t>
            </a:r>
            <a:r>
              <a:rPr lang="es-MX" dirty="0" smtClean="0"/>
              <a:t>. Utilizándose hoy en día jeans teñidos con ese tinte.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00112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4662264"/>
            <a:ext cx="8305800" cy="1143000"/>
          </a:xfrm>
        </p:spPr>
        <p:txBody>
          <a:bodyPr>
            <a:noAutofit/>
          </a:bodyPr>
          <a:lstStyle/>
          <a:p>
            <a:pPr algn="ctr"/>
            <a:r>
              <a:rPr lang="es-AR" sz="8800" dirty="0" smtClean="0"/>
              <a:t>FIN</a:t>
            </a:r>
            <a:endParaRPr lang="es-AR" sz="8800" dirty="0"/>
          </a:p>
        </p:txBody>
      </p:sp>
    </p:spTree>
    <p:extLst>
      <p:ext uri="{BB962C8B-B14F-4D97-AF65-F5344CB8AC3E}">
        <p14:creationId xmlns:p14="http://schemas.microsoft.com/office/powerpoint/2010/main" val="1172977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/>
              <a:t>¿Cómo se obtiene el tinte azul</a:t>
            </a:r>
            <a:r>
              <a:rPr lang="es-AR" dirty="0" smtClean="0"/>
              <a:t>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Se utiliza las hojas de glasto ya que </a:t>
            </a:r>
            <a:r>
              <a:rPr lang="es-MX" dirty="0" smtClean="0"/>
              <a:t>cuando </a:t>
            </a:r>
            <a:r>
              <a:rPr lang="es-MX" dirty="0"/>
              <a:t>sus hojas se ponen en contacto con abono, producen un líquido </a:t>
            </a:r>
            <a:r>
              <a:rPr lang="es-MX" dirty="0" smtClean="0"/>
              <a:t>blanquecino denominado índigo blanco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 smtClean="0"/>
              <a:t>Que al frotar  </a:t>
            </a:r>
            <a:r>
              <a:rPr lang="es-MX" dirty="0"/>
              <a:t>las ropas con este líquido y </a:t>
            </a:r>
            <a:r>
              <a:rPr lang="es-MX" dirty="0" smtClean="0"/>
              <a:t>luego se la </a:t>
            </a:r>
            <a:r>
              <a:rPr lang="es-MX" dirty="0"/>
              <a:t>exponen al aire </a:t>
            </a:r>
            <a:r>
              <a:rPr lang="es-MX" dirty="0" smtClean="0"/>
              <a:t>produciendo un efecto de oxidación que con </a:t>
            </a:r>
            <a:r>
              <a:rPr lang="es-MX" dirty="0"/>
              <a:t>el tiempo adquieren un color azul brillante. </a:t>
            </a:r>
          </a:p>
          <a:p>
            <a:r>
              <a:rPr lang="es-MX" dirty="0" smtClean="0"/>
              <a:t>Así </a:t>
            </a:r>
            <a:r>
              <a:rPr lang="es-MX" dirty="0"/>
              <a:t>se obtiene el añil o índigo, el tinte azul que se utilizó a lo largo de más de 2500 años de historia documentada.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0911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36912"/>
            <a:ext cx="3860381" cy="3024336"/>
          </a:xfrm>
        </p:spPr>
      </p:pic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AR" dirty="0"/>
              <a:t>Obtención del Tinte </a:t>
            </a:r>
            <a:r>
              <a:rPr lang="es-AR" dirty="0" smtClean="0"/>
              <a:t>Azul</a:t>
            </a:r>
            <a:endParaRPr lang="es-AR" dirty="0"/>
          </a:p>
        </p:txBody>
      </p:sp>
      <p:pic>
        <p:nvPicPr>
          <p:cNvPr id="14" name="13 Marcador de contenido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708920"/>
            <a:ext cx="3926945" cy="2945209"/>
          </a:xfrm>
        </p:spPr>
      </p:pic>
      <p:sp>
        <p:nvSpPr>
          <p:cNvPr id="11" name="10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AR" dirty="0"/>
              <a:t>Planta de </a:t>
            </a:r>
            <a:r>
              <a:rPr lang="es-AR" dirty="0" smtClean="0"/>
              <a:t>Glasto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72146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Historia de la obtención del Tinte Azul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Fueron </a:t>
            </a:r>
            <a:r>
              <a:rPr lang="es-MX" dirty="0"/>
              <a:t>los mercaderes holandeses del siglo XII quienes comenzaron a importar desde Oriente la misma tintura, pero obtenida en la India a partir de especies de </a:t>
            </a:r>
            <a:r>
              <a:rPr lang="es-MX" dirty="0" smtClean="0"/>
              <a:t>Indigofea.</a:t>
            </a:r>
            <a:endParaRPr lang="es-MX" dirty="0" smtClean="0"/>
          </a:p>
          <a:p>
            <a:r>
              <a:rPr lang="es-MX" dirty="0" smtClean="0"/>
              <a:t>Muy </a:t>
            </a:r>
            <a:r>
              <a:rPr lang="es-MX" dirty="0"/>
              <a:t>pronto empezaron a llegar al Viejo Continente, y sobre todo a Gran Bretaña, cantidades considerables de “añil de la India” a bajo precio. </a:t>
            </a:r>
            <a:endParaRPr lang="es-MX" dirty="0" smtClean="0"/>
          </a:p>
          <a:p>
            <a:r>
              <a:rPr lang="es-MX" dirty="0" smtClean="0"/>
              <a:t>De </a:t>
            </a:r>
            <a:r>
              <a:rPr lang="es-MX" dirty="0"/>
              <a:t>inmediato, los productores británicos reclamaron un impuesto a este azul extranjero para impedir la competencia y establecieron plantaciones en la India y en el Caribe para cosechar por cuenta propia las plantas productoras de </a:t>
            </a:r>
            <a:r>
              <a:rPr lang="es-MX" dirty="0" smtClean="0"/>
              <a:t>índigo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85082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UUExQWFhMXFyAXGBgXGSAfHBsdHR8dHRofHBsiHCggHx0oHBogITEiJiorLi8uHB80ODMsNygtLisBCgoKDg0OGxAQGzQkICQ2NDA0NDQsLDQsLCwwLywsLywsLCwsLCwsLCw0NCwsLCwsLywsLCwsLCwsLywsLCwsLP/AABEIAMIBAwMBIgACEQEDEQH/xAAcAAACAgMBAQAAAAAAAAAAAAAEBQMGAAECBwj/xABBEAACAQIEBAMGBQIFAwMFAQABAhEDIQAEEjEFIkFRE2FxBjJCgZGhFCOxwfBi0TNScuHxFSSCQ5KiU3Oys8IW/8QAGgEAAwEBAQEAAAAAAAAAAAAAAgMEAQAFBv/EAC4RAAICAgECBAYDAAIDAAAAAAABAhEDITESQQQTIlEyYXGBwfCRobFC0RQjM//aAAwDAQACEQMRAD8AV+y2ZypevTzCMWBhVi40tAUN1nVMm40b3uac7w+AtbV4dN/DpsNXNTCq3iHsWamw02tX/pxXvw6ovihS506TDXgDlJi5gcs+XfGLoFFS5IM6pUzBJKi3WB5483qA7WOadXIVaIZacO6sdP8A6atBpBWuSBDePOwNOOuJsp+FFOglWpTdFfTUJNU1Cgc+H4cAL4eneQGu0AGMJOG5KppDeKFJ2As1tj2+Rg3xpXSwMDVGx5lOrmLR1Mm32uI3r9jm70ix5rMZEIVC0yXkVGTxdKstFtBpSQY8WANU7nocT0aWRqOhJpIs0XaPGZdI8QVUVyssxBQzCj6Emr0aCkyzAKN0aQ89ANgb2N+mChmg02iNuonYyB2n9dsKyZpKkkZ1VyPaGfygpKlR6SsBlQ7OrFgETTUA0wJB32EFiOmJ81TyHhVatM02pM7QfzCwfwVIWjt/6x1c9oY9LCjZureB1mbR6/Mkn646qUPD0pPKBqJ0xPp5Ra/njXkrlbM6u5bGznD6njVKtVC5alplagYBUohhPukGHBBAII8xAlXiGRelWVfApVKoKiVqsAKdZwrJvFRqRVoJgkCYvinZlGfpa2w29cOeEZT8vWOsx3A/5v6RhjyKMbrZl6LFxvL5FVrGj4U+BykCraopeAidCw0Almhd73wHlRllphaj0qjeKBUaKgZqUpehAAmNc6wDt5YHpWt/P+cSCgpM6V1RExNsKfiL7C+obHOcPp1AriiSxRXCeLpCsawcpcPOjwgZ6zHXCf2pQshNBFUhULKGJKtCGoqgs0gVCesQDBOOK3DKdUe6Fbo6iCOx8/Q4I8TUUqKJkFagX4SpvfcwQe4AY47zU1pBp2qKbVz1RnDlhIFhEC/oTvgjI5Z2qa6RVTFwxmJmRESRbf0xaMtSpirV0quqQWmDAImNuu57zgHMZanSZjTEEkECf/iBvBv9fLATzr4UtnWRVkZ6kFTbeHNxb0g/TrtvgT2heSDLDTYqRtO/r98MsmqgFjAnrMW6eW94OAMwj1Casq1JH8KViNUFr3JiNuliOmAwq5/QwmqVlooJBjYAD6SdgPPChMlVqsClMk1LliCVkmDt8Mnri3cF4d4kF294QB1vaf3H8lvl6K09VGSAkFdAXqSbMQBMG+wx6GPF7l/hvBSlTn337sRcM4DSooYdjWqjw2QxpUiCdLbzIIE998R8a4KM0Q5JSqoKwVUaiOhO1oJnmgMo6yWnFlpB2BMUosxBMsTDapMR7pMdCSRG0GdPh1ddIoVXmKroVSSNO9g24kAWtbGt+qx3RDqbS9Pt3EuR4Q4pVKJbxKIILhQWKnsbiPlPe2+LLQydKglGtUWqpMKHBZveBAVtRNusi9onpgXgucqUqTaaZFZqsMUUFGYsSNGwgkkgCZAPTEvF6dTMPzMwp0iSupLtUtN0B07mJ2nrgnNVoOWSPTUIqvva+424rwjRqaJO4pqTqMkCYB2np/qx5hxTSj1DTJIPX7R/vbHpGXRKh0lvwzAQtN2YltiwZmIYxb0J69aH7W0UWrpU07fDRBAH+roZ79Yx0ncQfESc8C6uU/uJOH0FYyXKabgrvP8AOvli5cW4NRoU0FI1fFrcqUiwnSRBLee1hG53jFOoZYOwA974QLEnsPri+ZDK69ZdjTzNECFPQyslAepB/wDcs4xepUI8MlJNd+33IvZ6i6K1KtpGg6SXXaTAERJ6c3nhdxLgYpNWOhTRVCKd7KTbU4A2B1aR3AmYvZ6nB3pjUz60Z1h5JLGxOr6bzeMA+02c8DLsSiM7T8JYANYq5IvINtgJttjmtWWeIxJYlJfuirvl1pLzKULUw/fxSGJUgA8o1R1EaQYJ3V5/M6kNiGj3pP367W36D5xMtgYmMdskgdQehGMruePZpa5AAnbGYFrVHBICSPT/AHxmM6GcehZLT4YJjVBXsYJIg9r4AcAUlWAxZNSmPiiSD88M8/T8OqWS4Y6XHRdhckx+m3lg+nwl6p/7cKyqBZnAJgXgGL/zfEqXsHVqkJ+HVNAM01sAOdg0HTzaRuJIsYgYjLJ4rOVB1+8vSYOlhAsACT6xvhn/ANJNVm5SKl5W0n1nYDvbpjjMcCqperTKr7uqQBqtAPnv9MbGEm7Njina0APmafhMtR1mLEKSSwkLBgadhf5YiNViq9eTpbRESGjzJM9cGZ+goVHqONaoDTMhrgiFIZrwOgGw264WU6TEqS4prIVmQDpJkqLsflGwxzVqhdWH5GtSYNBHiAc9r+k7ftfEdb85j/lG0b+naJnA3CaburkAWKrezNIJ2sdKgelxg4LpNhHUYlyR6JGSOsnQVRpPUyD+xwUiFfMYjoS+r8tzpGosqFlA8yBb54Ipq0e9A+X6kH+dsa77i2nyQ1cxTnTDFuyox+4GkfXEOSpVtP5hRe2m5HqTyz8iMQ8R4oqLFK7kTtZfM+fr8+2MZq1ekFy9NmE6HIILA26T7pk83rthkccnwg1jl2QVlwBT96FAN/IdST5Y1wHJ6g4BKirq+ELy3iYUEkruTgxKOdy1WkTQpLTNixHiKDueq8wi3zud8LeN+171XZXWkwEgVKYZJtuRqMi8ED1B7tjgklcnQ+GFxSlPSslSqVL09ZJDcr+9qgBQGv8A5R7395xvM0AaZ+GoCaisQdLqsKVU3ljJPQDRE4rtLidalT0agoI0yvvEAECADGzESe+GWWoaKXiVEqSACFDX66tSi5JJB3EX8oVJKL6nzwK+oZU4hl0p0UFMVPzFarsBpJBKHeVgAybXPc4my+aTLfiEY0/DV/EoUwpILSQmpiRqVYBuYN8L62QastOajiioJIYAEamkrM3gD3mm5O8YGPFgM6tLL0aKo5GX0VJqIdRAZyxuWvv0FvV+Gr6Y8hIsfCM1mM2Wq5latemo0u+X0Ky/EDoBDEgibSdsNvaJvFJ00aqjSYd0iTMgdj6Hvtil8U9o/wAHnatPKwaClUhTBJAAaHH9RIMzcYMzXtBWeUasQ7S6gEEdOQiBq5iQPSPLFV9K2W4JJP1PXATQ4kppsag1li+kvKjlgBp3BIUHSSRJtgLKUah0v+IYgKW1iIWJmbQtjv64DyTM6VXZQ8Bh4hIUkMBq5Ny3L9wbzhm9V3y1KlRpjwyAtVnIHqI6ggC/nt2HrilsbDxEEulx++xBkvaevTdmp1ZqVBz1HUFwRaVJFpB8xt2wxT2rZy5rP4YAUIqEy8GB5mBv6+QGOV4DQR9TE3sE1W+vvHbGs0iEEKgVYiw3wuPiYt+lWv6I34iWObar8AfH6vi1xDvpZbOxJiRNxv1jvbC3I5SrIBIEXgiZPn3364dCmJ89/T0xPxSkgKKAAyiW07kkCxPlHTucd5jaFSzOblLj97CLhuSNRxpE1ZJtAiPmJOPS+JpTqsjNqZlSTAGt2kgAAD3gAJO3NfFd4NwCnWJqVAVBNtBgkjeB1OwnFzyJpLSJQhDR5WpwSYudxuxBJO+3lh0F6bZX4ZRUOp8v99vyLKeURlTmZaMhnXUSZgsQwHxdh0jzjFJ9qP8AvK9SsiilTDFAhaW1LYErEJKgfT549OLUwGeFfW3IIVVAvALEiGmdyLDHn/HM4KIL1BNRp0U2cMQsldTRe2kyB3A5dwEpO6RmfI5Kv5KlVy60jp8Qvq2kR+5GO6azY7dO+AM2jk6rGOYd53nbfywbSzKlVLEAt17d/lgmnVkMvkS6B543iXwGHQnzG3yxmMBs9eq0qbEslLRpkMrQQbTJHS/z+uEeTKUXWnUVXQwEVdUknpIiIkxtIgRygkuuNbMCmqq19QYgBQRYrsfXywvrUB8arq18rbkiRFpAO3WY2x0o0j2J4airW/3YZwuotVmFBCai3UzOmepLEsfS+F3E69fWwqhmAWNIEgkEEGARAsQY6ROCuFZlErAsAzglCkalNoUkR1LNvcGb2GNpnqNPVoerUqz8S8q72k9L+e2AW1sSl1aloVPk6FbQioUqkgnS8r2m4kR/xOC8qERGpCmgUkamlmJI33Nu9vPEwFI6TmKhCsNTlQCWIPrYkjczgevnaVRnAUqsAUxOzH3dRnr1ny8sA77CWuyq/wDTilkTd6bLoYTJa6rcAAarmT8rG0nA9TJHfUZNrdcS5jKsr3m4m5UwOoECe2+MyXiVqi0lK6gRpFgTv9j33MH1wqeJyYDwuX1JspRZVI1MV3I6esAdIGE+d4gzFk2RRbuw6nfacWap7K5kuj1wTRU85y7bLB21ANcxJEkCcO6XAMuCqLRVRqk6pqCR8Wp5YCDsCJBA2wzH4Vr4uQ4+DlLuU/J+zeTqUjVfPhWgF+Q6KZN4ZibXMXiemH3AfZqtQpuKbAsSW1yVtEAhTtH1knyxpny4qNSmn4AJ06TKRN5udAkk9psItIlfhtavWeM7UalqgqajKI7BJCON4iNrz1o0uOSyOPy9wXU6/izvPLmamVhvEqGPeMBRf4fhnsQCY6nCDhVEhXpnKhhHK9VFmmSbtrKCJi3NNrYbZzh7UEPg+MyMvMWZNE2hIAtIt9MIKvtJUinT92mXAhZ+QBmY6RfoPUW7ezsk8bknL0+2tfd/6TDh1JnSonMgs6sbEjYqYlgD0NieuCK9fxGCaXA1Q0QLdTZjIAMzNiRaYxxTyjKSKdUQTIGkMLwe++JeFo+rUzBhGlrdSZtFgI0/fHnZZXNyda45PNzSubdV9OArOVBl6Eqo0oLCTEdhuT3jsDijVMpPSATAjYTuB/4kmPLFr9paghECtMyGgRGxE6vTp+2FvCMuiSXYkH4QLbmNz859d+peG9MeruxPcgyns1TqoBSSp4kEGOYGJkkRYRa1sNn9kkIQvUUaVAATmaN5PwgzJtNyZ6YMr8R0lQAVQEBtgRqFvsOvlttiFKpZ2UKaoS7rTPNG4NpMEX2nBOeWTqI+KvXIStGjRDFV3MszGZPpsPkB1wtzvFyWZQDI3m299t9u+GvG6oeiFTLVKTpzGBIMbA8onuZA88Vk02d2ZmAZrkEz9hJ2tfyxvkJbm7YWZOKSJaNaTJMnEjG8RvjnL5dQ1wSfkB6Rcn6jBCUAGJhb/wBMn0lpb6EDywdqtEeu7B6pjlF2P29cZRojqYwUUvuYNoJMfc2x0wvsB5DHA2g/hNZmqoiQg+GWsSbQdo7z6/OwZ72fqU6jt46yFTnVLgydXLqgsYi/Rja+KTTr0mvr0gAk2jaOlpN8G5XMeK6Mz1LEES1tzff74f1XSZ6mHJLLJRyUr4Gmbyld20svh6iNTg8zahoMCY5hEkSVkYS+2KpUC0lSrTqU4AVnVaRgsupUNy0W1SogfIk1PacUk8OqyulRSbTrSZaQ0sYJMCwi3c4qi8RmDBZp1NrJYEqAF5jzSLneNu2OjXKEzca0YvDxtruN9Ck9pgixMkCZjscLs/lKazNQl7zCjcGLibG3W+CKteoQFmYXTv0mY88Kq9Bjbt0Fhhkb7sUmQpMY3jYXG8HaNs9bo5jSUSDqBIVrAMNouYBMkkeU94ziPEBUkqAG2gC09SdxM9txjmsZ5WAOu6npJgz54FzI8FkC6TpgybyeoNoIHSY+eIcc59LafASnNbTOMzLRSgowsrKeXoSZJJuDOkHtbEx4eFNEMvhkEKakEAyFGq55rKWOx5jYWxxlM9pqh3XSmrUIHQEyB02JH9sHZHL0qz1IVvDUM6KTuBcyRt6g7nrjOrs+Wc25PfLA6nCHrVlpU9Oq27CNpJn9gCbY4qezGYo1jSrI7UpDQpBLgBtBkG8dQDi90eHUHdNCSDTK65giF5dInsoHeD64JyNZdQU1DAspL6pG1mJkkEeZxRDEu7HQwJdyt8C4XRakxqUq5eWA54YBZOzdRBHNPlh7luDUauWIp0qWhhN6a6vQtGrUCN5kEb2xOlSn45KMSVJFyYbUCDPQwbfMeeK/xHiVanV8GiHIvqC35bGVgEggNvbfDn0w2V9Ki9a45O6HGCaTl6VdaTAFZDgEWmbAr62wJmK5zyGgt9B1SbMYkKTaDbeOsbYZjjgpKUXXUZh7sEsNrGRax69jhSmapCkfFJIvCsj+IDa2sNynaTqg9ox0vi2xzxvqfVv+d39AfPcETLmm1OsS5gqGQQXF5i/L63FjOOOIcTqrVXWqKXEkpMi0AgTESP1xA2eotWIDJRQgBQ2kEdiQZmTNj23neoce47Vq1UXlEAIWA3kzzH+nygb4WkldaJ3khii6tP8Ap+6fcejN0gKlKs0VKdRSDMhwxBkecGe/Xviv5imlautMPoQMYbb0jzsAJxFVTmLO1zvNyf59MMPZpA1UkiSBKtFluBt3vAOF5clQb9iTP4l5UotaX8/cd1woXSXMtyiDzEmwnT95xPwymILoTzG47AbCNtuuI88LACJJtPUgSI+YGCmqKlNfE5YAU6QSJ/pIErt5Y8tO8aruTNCnjesvDEEASsCLHv52+2IKdenSBdzZRJ7+nqTb/jHNak5h4cqxgM03/wDI7m32wlp0dRWnqHvgajfcwSR2649DHCopAqNsM4ctXNPUIpuyPzOFGoIPgMx0KiO8YuHswv4V9VNNBqUwNRdrlTBJSdLHVIkTYHbURg72ey9JaKgOHoICSFI8SrVOlUEgkID9RYeYMyFEE6M0gdaQPhjURpLHbUDJETuN4+dUFTVHq+GhCDjav97CLjPt5qABQBgYYL7rTsdVmFpsJt6YW8T4ilT8zRzDcz0i4iSD0g2NsOX4SqvTaoFZCDpsLnVzSCIBltIubEDeMK24LTWsaQZ2UKGKN0LFiATAOkKFIHWbmxGFZZyjBuXH7wd4vzo4ul10/a7/ANBZBXUCCAJBxycwoG8HpIO52j52wRRytJnfQB4ZIUBbBmUXPkoJi2/6x8TyKqC4PKkEjysTBnuBbEvnRcq9zyOhXR0tVY5vmN5+mK0nFqtNiCSUk6ZA1AdLm8jzJw8NMzscD1ANazYfE0X/APHz9fLDscrdMLFCLl0vQHRpe6z2kTbe/wC+O+K8VUJ4dLmlRDTtee2/98aytKojKlVG8ME6TIne9xab4W8RyugsAraV677+focMeOLlsZkx9L/Hc5y1bWjrFxzOx6/zbBRTUo0ofOPL9cBcOoapB93c3jDvhZMSQNPTv3v9cZP08C26FlNf7emB81QJ3NvLDDiyHXqiCb22+vXAGqbNcjBxdqwkBOoBxmCGoDoG+mMwdml2SjUSSskWJUknl2VRvAECLHbpgyjXDnSdaKW/Mpg8yoDJN97QRYgwe2NBF0awxJDlCsXg3Ujmm/p2xmZEk1GZfFMwVMuLc3JHxAxPltOI0FzyWPh2Wo0aWphTcMdJLxDA6gCd4tHYgz2wmatRakwqLUpVlUqrDTpeDA1TzNYzNpjc4BTLZjQFRiabsxRiYWFLF5tyGSBPLEnvZkC9SgHqeHTOqmqC2l7RMCdIVTMjofTDpzTXAz6DWnQrVcnRnQpIADFwAyiUW0lgI6nt5jDThuXpJSanXVK7kkyzamPQWN1gDe3lio5WvWReQRTAWoVaALkFDpJm8bdROGud4kuYQnwfCzFP3rrDRG67mxNiOwM4GOSP3HQkm0ma4hTem8UhFNjywZIJubkyL7X7Yh4fxQUjVcgqyNDCQSxnf3oIn5DEDcTrDS7IGRmlSZiQQWG4uZvbrjMwjV8wUp06YFRYYB7GQC3Np94wfh3PXD/Nda/w9R55LHSXb25r37hNCsKn5oA8Z2lQgExe7AGNoMnpjKGRfMMdZGo7nllYsoMQDKCxI+sYYcKrJTpMuhVqUZVg0F5Wxv8AEDsGB7DClc5mvENelAUrHhFhEWMXSJ3g23OAipd9/ImgssovlqhZ7TcFy4YVDWMghagAnazBSAIaYHfmwl4FkKeZq1VSuuXAIZFKFyy+fMANJvJk8w7Yt3AM/wCMtVCrA6mD03UTzkyTG95udiLbYS+z3h5fiB8QrTD09Gm2kNqQgSP9HXuMNsXmhw3TvbfcT8b4bSpOEVlnSAzDZ2Fiw9d47zhdk658dFpsaYmCw3jr9hthl7S6TmajgFKZJZBFiQIBk2gm5i98AUcsdQYWYiQexi1/vhM2t2Q51U3qi2UsurfmE6tJNz5CSATfA+d4gKi6UUsGgAkXJB2A2NwBPecLDmavhsmslDYyBJte8Wtv/wA4t3BeG18ll0qEg1WWVo6dRQEyGmeUkTbb5ziLD4a5W3dA4YeY6BKeRfK5V3qtqAEinYgOSvLvBYzt/Ue+E3BeHHO11hSiEnWyaVCBQZM6CJtEEeUjcejJnFfLBqrBK+mHG955vJZkgdhv1xXOKZ9jpGuzjSRva5gC++/nJ749DJSS+R6MsVpJaomynDGRqiZamNauHosfdaw0+I0xYgiTBIAIkESR7K8HzWZr16mfV6QA5UUQpZgQSDuQIHrO5jDfhOXZMuCusVFUQv8ApMMB0K+f6Y5yPtPUrk+EpGgwWdYkXugNzfv9Bh/pdIfOLk4xi+NFB409WjmXVy1SgraFM7KvSRAEMfmQT1wsObArOVK1aPQVBqNwJAnmsbSZti6+0XETSLVFQvrb8wtIUT2tf0viqZ5aLsrqhSQJAgQfLoRHkMS5cST5IfGYYwfx79t/73I8rnSJ0KqJ2WbD+mSY/TyweueSBbzuBv8AWP55YXDKcxhpUbSInuRfvb++CEpqpi89oM/8Yllji3s8+fUnsIqV9UkAztcffCriGZ8MABTJ2MdR09cHOrt5Dt/fGqtIaSJknz2wUEogRlUrAKLGRqmwtJt1M/f9MFVqaVEhpZRzED4z0HpJxAtNl1TDA9jtg7K0zZSvqbW9OsY2U3dhSk5O3yJMrwx1VnqU9KAz3AHmdvrh/kODVRSZ9LBBcyIAsIuevlvjmrlai1GZahMXKsTuNhHU/I4Z0+JVayeGWbUxB0xGsjbpBidtvLBdcZpjemLWrsp/GK7LAZAVk8wntsR0I3nAtCiWpiwU7yRM9oxa81wtKoC1GbnMqyAAA3MNO5AuYwly+UIqBdZqfCvKV6X5SJttfDGnGKCninCKb7iRqF7sZ9RjMPqvDrmwxmA84T1UPaj0gDGudXWI0RFxJvqPS0d+m3op4W8uHiItoI799X2xHlaVNmPiOFWCRPU/5RiQ0lFAtrXXq9zrp6T/ALbYKONtWHt7AixEEnlB2J+w8jY4YUq2pbCBZp67EWO8RP1wuqFWplB72/WJ6D6YJyiMiFSd+lrDt54RmWrXIKk0T1QGWXUOT3EtAEkg7iB1xs1mFHTOiXkEpLMWEKpMgxEnUTJnewxHWdRBaJI03HQztF5Aj74YUuHoCtZw3hgEHlEsRy3BnTO/faBJtmHHIfhhOTuPYGXKVEq0Vragik2X3XBggQx0ptdpkiOt8AcWzIq06pSwZmRlgBUmRy80sY6gAfTDasaJHhUlKtbkbVaJJ5iTHf5YADUvw7FU1VYJNRjGm8RTGkQbbm9t+mKkq+HgtUWl6Xp3+LJ88lM8KpVMsxD09FKpEyCI6dLxtaGjpirNxvNBCoqBV94gKJ+UrIHkCPvg9xNklQwGtVnSxEwxXaeY388D1sq3hF7A7X7f3/nWMD5sezJZ55KXplwOs/xmrSUUkXS5CkOp2EkmVKm3KbTbEtWpRr0KatTSuSxVTUtUpHSzETGojl90mD6WxVMxnHqsXZ5c7QALREDy/wB8ZRrPTcODzrMEjaQQf1w7zNlUvHqWV9auL/kf5DiC1VGWrUvEIZtLBoIK6he24g36jcbzWsmlVq6rTJYmpoCO3VmiD0FzuNsTZLOMlTUvvSSDvEgz+u+Lt7N+ylXKVgasbJBI1AlwupSbcwYTY7xc41evX7Qu34mk+b5+Xb8kvCPZ+m1Q0cw5p1rwi6V26qzBhUU291RE3OHOS9l1yjM4etWrPpSKkSoF4UKoESBbpBw6ymZ1sNMNOpW1ibAw0yJm2/W3SMQ5rLV0YEVGemSdOpgCoawWdIJUeZY4ZDHGG0VYcEceRPS7gC0VDaGBVCgaouoxIEHSdRCwQDI8zvON0+DKtRfAVCp2DXPeACCsD9SNzjqll3rGsGVWo6NIcNKhgykmAeYjmuR2HxNjXDuJiinjKRXEQjrZSxJUWN9MjeSTNgcdcbZSpLqfTt9vmBZnMo4msVSNRonW9LTFiAwKksJgrexi+GvCctT/AAxWmXSo6ktUeOtyVI5Ql7FYHmSMVDiFDMvUooKfiKolQwXSYKltfQTAEncCJucH+2efqotKm2rXWUmoyk6Lb01MwRMSR2E74S8jjdrgizZ5Qk1VV/Yn9quKZQfkl2YqAVqgSs+QH0kCII3jCNnlAy7ESP7YPB003B0wVI5ogSCvyPMb+fXC80vBpnRFSmG0iGFiRJgiQVkHrve2wU8jyK3yiHPln4j1vlDCvygEfLE9CgEAG43uTYnt2+WFmSzgqU9LkK6i02BHS/ltGGWTzYYRI1D7juO+Ev2ItmqikxzSLyIBIgkbgCdp7wRvjgUUAmf56YlD3MbTjSibMZAMqGFhIFvS3WT2xh2mDV2BGlYCmzHrHkP3nEPhv4gOvVTAmLC4+X3weaqb6CDJEab2/bzxHVqAiIK/v642zuCV8y4po6LHSG26/sMS1c6WCq6KHT41MqZ6R3F/K+FTVnChZsotHb+WxlKuCBe0dcDjcsa6fdlWPO4wcYrnv+BhSy4GpwTUTwyZJtr+FiuqYDH54NPiU8srflqCdLQzaje4NgRsfK+F+RKBNRiSNhMkAggyNhb9cOuHU5p1RV/w51lwTJ7zqa/LYem2PQrXpPWeP0+j61x2+Z3TyeVYAmSSBNj29cawP/8A51X56ZqqjXVZFh8jGMxO1fYhqT3QiqMpsOvfv+uBqcs3WRf+dY6Y48OTFxHYW+WOfw5MBS5YmAApknp5nGJEKGNOg2wMmxKzex7He5i2DUZmjTTO4UEXA1EovykXjaMb4DwE16PiLmkVyTppMpJle5EwIIMRsR3xbOG8PSmUohwa6jWCQVWXJJCA++LR8gd8GsSlyUY8Klzr8ivLezdNVVs22mo1xBYWBiwuPdgHY+hx1R4mA9RKa2YsUJWNI37nYSD8u+GnH9M+HVLeIAIcNKz0gbKe4NsLawFOiYpJqMB6hJZyT0uIFrnTAv8ALDmunjg9HGlBaWtWB8QFNUIprLsJaq7AmT5wAieQiepPRZX1BSjKBJBhGBAibhuoadXlPqcGZzMro0KCNUMzHaQIiPMk/TAdDKhrBr9v9sQ+IzP4IkviMrT8uLI6a7DSASbGftH332B7YW+0mWdaXKx0Fude87H0m0eY7Ye1MuniMUlgjaVLC5hRLX7kmD29ThT7QV2MUrBfeLHt/wA9PIYCC6ZJe3JHtuvYSGqrwQmiJBi4YybhY5bWiemJA6EgTEwCx2F7ki5gDywGVkzdQPdjsOnnO/zOL3xz2Yb8NS0Iv4mlIr+GQo8I3p1JbTLiw7k6gZi1lbNUbdg7exWnRWp5mjXoahJpnSWGoTB90wJsGnyJx6lksq1ZVJZ1nnNxcTcGx62tH0wG2YHh0Cvg12qfmuQOVmKhNYU7y8CDeY3IgmcVSuF10iLqWKEECYnSbyATJ7i/fDU0i6FRjruCcapLTYVFRQA51sJNgCBygwBFpgxC2tiLNcVSpTKNpAe0s0EW+EyOaO2A+F8Sq5mmKKrTVyCWqENoF45BqJdwpE8wEm56YIf2e/DZdtNVderVrewC26kG8zzR22jGxndtbRVjnDifPYW8FcpQqUYClgZLWMkESe9o27DCx+CUiKY08tPcKzEMd50m1ugiBjrP8TZCFRk8KLuGBUyYF5tfvFoOxwq49xWrlwGKlqLiEcNCrUubReQLgNIMm2+C/wDX06V0Vy/8ZRc9OjOJI6UmH4qdBsDqVnVumoHSWAPuG8SdjGFFPMnQi8xWWKqCIG0nSWtMRPke2OM3n2q6CwvpFh5/vjSZYgSILWsRb0/3x5+SScj5/Pm8zI5MZUqUghhHQq2EmeyZRwnwgSnkCSd/WfPbFgyX5gFrn+HGuKUA1B5MQraW7HYR6m1t/WMDCVMTG70Vha0zDD7T87WxtGJMx13wXlOAx4SUyRUbnZ2FhKHkI3+Vzse2MoZCpSADw0jUCt5U/wBjb6Ybkx9O0HkwyirD+H5ldOljEXFum8W7fpg5NLAMt5JH7YSI4kQdzHebf7Y2Hb3VYgHcAkSPlhNiOnex2uWF+h79cQVSw6A+eB/+ogLphiwWJ/eI3xqhnYADCQNv51xiTTMoiNQQDUI87bjsPKTt5+uBatgAsX6dvL6zjviTB9IXa5g7nAtNYm9xse2DjBX1B2WvKEUqMVtwAAFIDQ5gEW2Bm3rOD+JUmTLKKaLV2L39wDsIib79IHeybhBqOVLxKmPEYAnTEACT36kWthxxaorBaayKg52ZW5Wa427xzEG1x2tXKaUW2erDMlidtrX9iVuJuLB2AFgBNvpjMAZviGhypo1CR1WIPpJnGYjXWzzlkn7nOWriq5RJq1GWOUGyqQJfWBAMCCCIttMYMy1UM6shghZJp09MGDqPKxJgSZE22HTCp6QnmIv8Im//AIi2OQ7ITpdkJGkgGLHp3v1GH0cmhzwjidDLVjVCmrpUhQD4YmI13OokwZUgD6YtvFuIUXdWaoHCcrFrAMszAjaBbcbXxQsjTq1UNGjlxUratRY3YKsWWSAq6rk7kkD1gLimHWrSC1AekSDENqEGem/djvBBRyU+m19CnFl6C4VuIhqYXnao3Q04IB92ea5g2ECOotGFjVnI0O0kCYb52jcwBe/TEFHhbLTUaagFUU2RyZk2LFBJibGQJEDfEiU3Qs1MyBynWBqI5gSpGkxBMqBG19oTLN17TOnnySe3/RzWQTJM4LytBbPZl7aiCDaJHzmNjB3xxkqgDKfBNTYGFlZYkWvJtt1JBsIxPlXQq0kiBIGhpY9OkQBeZ67b4mxxa2xEI16n/putqVWZQDpBMGYt3gz5fPCTiOo+BWqqppNVhwvUUyGZCszdTPnOLFS4uUcMw5GHhsRykrAVulyQOsXvPaJeBIgqs6O1SlUDAG9NrTDAdNCkzIBAMiwxTiVK2MhCoMF/6Xls0wXJqtKsrvTNNpZXRAzI5knSWAgwYmT6nUs5TT8PXdqv4hCq5imjlpVI0mWNgYEiYB84JJNCdLU61NHenUcmnpNJGiUVQpmCpK6gSQbdSBD/ANZzNDJU6NQArV1eEduSQSLWMH4tzPzwbZi1sY1KqVKlMZbxPzS1RkpyQGn3lUnSGa5LAgWubYJrfitBp1qmlXJLqdRIDEjnqESF5TYem1sIOHUWWi2Yp5kUqqDX4RszKbFgZhiZspW/0xZ+EojZOpXVy5zKDVrvFUSjdR8RAtFlt0x0E5cj8ctrVjahUo06OqoYVZ0lZML0CACYgTYdJ6YqlfOKSQalSrTfklpUxAsyg239T1icTVuA0UYeCyLUG6GCrGCoZxJJI1G5ndupnEOeyjUDTDtqpuNPKL6p1TBN4iQZF77xilWi/wAPcXfN9ub/AKFvEKVDLCKqhqJU+HT6yukjaAEljc9vqh4Xl2WvSLtykmFJOkWaIk9Axj1OG/tXlDmatPS5RUQgFwIYmCbA22HU7YWcKrMjtTNNlNPtD7ze4AgzII+wx3TsYsNzcckav4f+qX5NZ4r41UAElCom0SVvYCZ+czPe3NIld8dcN4mSKgFELSqOW8Ro98x25Qx736AQcFikL62C8pYk9h2G58gN5GIMy9ejw/ExvJUd/RE+VUqgU8usHS0ja/Q+9zR/Lg+lV0sIsFsBG0WPr1vPfCnJqpYaFJDCDI5rQSQb6TqHToI2OCUld8A/TwLncKa/WD1eHV3r1a2rwaZPvNOlm06ToAIltJP8GN8QyiKRRpOeWgFLAqRpJmBeRI+2LPwXPFabrpGlQagdr6Ha0gE7gTAtuelsU32izJnQGkdbqZJ3MiSJ6icXRmlDqZ6mDJGOPzZ7+Xu/wVDNVmSqe4PTYkbHD/IVxUkxDAXH9sKSB2Btv2jBfD6bCWBAgQf7R1wmfr4WzzpKWabpbGamx8jb9cRVFI7n54iy9cgmYvE/SxHlH6YLNGWnmBiINgRvsR98JqmIcWhFnqbAhgxJg7/yOuDPZ/MmdN7KSTaABe8/oMQZ3M6nKj4Zg9yN/wCeWDeD8OdkYsEqUC4VlDJ4gc+4Vm4k7mYgHFMdrY2FWrLWgVaQ8OsEfVpY6TYQWud4g9rzYnCz2l9ph+Fp0tBo1W01CoibmQxYU130z7x3xyuYTKUAlWmrGowJYZgVV5SJV0jVTZSD7ptPWMKOO5tatNEapr0jkMmRMEnqDebW+VsHJLgonPrSQjzHFarMSWaf9UfYYzADhpO/0xmDUIiLLnWQKZ6joJgdvPESGObQFsYmJJiATaw+hJ64LzdNRZJAUySbX7kgzM4HGXZj4YPMOZmNiJ2C9vXE2wkvczg2bbLVhUpVWG6uSN1iSZKsvvAxabDzON5lDVUh1/MdyTVcC6ECb72iYF9xFjiDMPo5QwEcxkTYbzY7mBEdZ645yvEXFWAxIJlyRYiNlHwiD0vjVD1da59zbTXyLEvFahTX4b8nuOCCARsqofgnS02N2sbHHFTNuoaoU1MQQfzOZZUEzygQQSAN7dxhXk88PxZNdmFIjTyiS3+VR0WTA1dIOHJzVTSBbV8UTpJiLDpy2/thGZKFGOXc7TNtT06kcPJ00yuqFsQw5oHvHz8r4k/6oEqM7UWVxJ06WG5PSLRcR/TiCjX1EFgCVkSDe8W9bYkzOZNOojgCGfUwPMYEWE79tuuATT0jG1aRFmeOipRqLWXTqDFXEEgvbSzETpAJ2kyB0GAMvm/w4Txg1TUhGhtSSIKqzCZkBrSJg2745zr031tGkk8qAzG/994wJxjN1MwyMwBZECahctEnUxmSxm5xSthzy+wY1KsaAr/l/h9ZpOFlSKhll1AXIK95En6E8Lq0sx4lGq5DJTVsu4NhAHirEdYLTHQk4raV2WVHu+8wBMSNusTeJ6ScNuG5NqVKo7WZgadInqCNRPzA0ztc9jjnoFSsmzmdXxC0wsCI6AqITbcLY9LYvfAsomXy9JK7jVq8UKWIFPUFMahAIm8m0se04oOY4for0FrD8ptD6kMhqbG5U+dx0j6Ye+0XtB+IrDQR4IPxA2vMwYvF/IfcotQ33DwSUZOTC+OZ2iayqKwKapUo2ohj0lbxzb+cTgziee8JnpuyawkeI6hgk2gyQSbAxYbbxgjhvstQpumZSpTqUlBLaotymCp2BDRYgEd5tirZzjdLnfxA9RpldBhum4AUT369sPjxs9PBki0/MpJfy/35CXi2YpsCukO6mBVDGTG8grJB7EmDsTvhWXdEcKxAqAau8DYT2vt1GJkUSSqwPNibeff6YnNGewBH8jCJT7s8vL4mc59V7IKvEarJSSQFowUVVUCV2ZoHM03kzcnucP8AjebUtl80lRmYsQ6ggMukr06Egm5kbRYRhP8AhJwKBpkdQPt/P3x3VoBZX0tD8Z5HAKmLhVB96AxhmAJgxBMWnbDHO8RpBlVUqqpUnU4hWjYqOxg7ncDuYqWUqkgWFrk/z0wfmTKBbkG8XgT27GY288J1bsFSVvqV2P6WYenDeGYhX8GsI8RWMBhZl5THvTdhaYBE9qs9SqLT8PLrRB5leEDVJ5TKqtuaRuQYnHPDKAeoors6sylS2qIFgEYklSulSbCVMgiwwZxOqBRanmZWjTUutWnBcLqlFK6QKjGO4A1SzC5waX/FBpaoooU+UbjDGpxsIaVGEIVwxGm5nm5juRfb+AMZchQAZGwJ7DHWWCPmEWoupjAm8KDYGZFsHj3OgcbfVSdDXO5sNWeokAOduxIHoI1T9cO/xTV6YUtLAHUvKoABkdJYwO9owFxzJ0lIWhJVVAY9dXmInr8sSZOqq0xUUjU1ipjyuB6zOMrpbT4Kox6ZuOR6K1nA/iMWXk2BsfITHfDHKZ+jSokgDxtOm66gTJuwY6dMQLX8sTcayrERqUMTqMdeseWK0yX5hJBgDYT546OyVpxbTXBDVrkkkgczTtFz6dMctXtYfXBGbo6aYKkM5PugG3z2OBqtPlnrh6owjOXBuWP8+eNYlcQcbxtnF6zYCLcrIIub8w6gdYNhA88R5WnpXUJkgtLbnrft6dMH8W4JXDDXR1KpmU23t1nYDtgfi1XQXIWQF0jSLSbx2gX+QwmUGuRrWhFWoaqZUgkuwBYDpJMekgX9MQosV0DbFo8oaVF/lhlQDBhAWLC2879+5x1l8wWY6UlQbkeVgY63/UY63wE0yLMcMqEeMrQFq8p0zpMm95B2PTphwAzpJBEnsRPr0OHmeoNTpIESQRLB7DWYOoQT0MXnfcYQ5nP1i+plvJmCIGwt0NjPywGbF1L5hyw1ExUCMqDsfr/eB98DcRqHUZOwECcazL6mtTYSW6zBAtESxMxv5eo3VpUnKkq8FoMwWUCx1ESdMsvMOx67KWNReiXop6FFWo2oqBO3Tcnc97fTExASm7W1kdIgXjf6nBSUUJXS7mT+YKYY6RqAJ5pBGm/yHfGmy1Pw15p/MhkJF1gaTaCBuCR+sQ1s7pbBeG5Ik2BMk7CSYuYA+vlGH+aU6hTamXCZdlJAkU6tSNBJ+EDbzk4iy5QVndddNFBhQeZCBa5vBO/WCd8T1uNCk1V6yu9RtJA1EU6l2HPBvHQeoPXGLcg1GlsziWXd0puyaadFUoAgyCwEnyE79r9cH5Xi65Wm1GtkwztzozgQVPukkiSBHTt0wozGcTwqWhjqafFUyArDSAVvzAr27XxzxXiJqLSBIIpU/DUTYke8e4JgCP6Rg1rZj1uIW3tVqVaVXL0nQD3wIYdARJgH6Tiu5pL6gBHz+4HX54yoCWg/D9Cf7T9hiQTIHSL+v8/XAuT9wJZHJUwOxGonmmAotbuSbb9PLHdMBbwD5f3Mxid6YBuDPkJxEKgAnQZ/l99vmMbSYGwikWK6tJCgjrO/fsMcZvIMLxZhb0Np+uJ8lkK6r4lPQiG9Q1BpUzIsIkTHQwMG0FeqZkFVbw5B5VEFgDcyFvzHuOpxzxuL0Uy8O1ruIOHNpDbm4EfK5++C6TCeYMAomQPOBfYGxPyxvO11os1IIzVBzMQRoII5dPWT37T2wFnM1oXUJ1lZ32vY2+u/Q74FY31bEdDTqQ2osjOEDDmJJCmCYknuLS0MZ943vhhxLiLLqqqC6ljQEzChldXO5ZzEmSbSbXwj4GkUx/niGMC0+tiIGJs9JdNOyjY3sLfv9h2wLpSo1Ok2LK3KeXbyxZ/ZHg+rTVTxGratKhIAUXL6yeUgqpkHyO8Yr1SZ5R8t/wDjFsXiCZXINIK1RLohHMHdQFZj1pm5gRsJw7w63Y3wsU5X7bOuKGnRooSzLqb3IknW1goE8ukg9bdsD1ssgqu6StFXsCDKSAYIN7MfPcYB9nOL/i6lUVSviv8AmUKaGACq6mgEyJI6yLNh1wxBmWIbxFGkllAmACI6ef6YfOKb+Z6jcMlO+Fr9/WZxjL0vBWqpIdVBex0suwYGLERf59sUanURhUWmuqo7DSTvG/1n9cXn2idVoIoQFmYqGYGdCATHQXMfXHndeqKGYWLqCGYdR8/TCUl5rSIMvSsuvuHhmrQAp5RzQo367CY+uEWfpQwAnzJ/bFsbLsKgCmBuHSIM8y6j6Hf+2FntPk7vCnUOxnpePnguHYOXG4vqYiOaAtI+eMwraoZucZh/QKPqXRO8R2jC/M8Mo1dVv9WkkfXywRUb3tQhSBCtudzMDvHTCFNbOzBanhD3yYUExaxiAJ25uvfHOimOJNNtkD+zmXTWQ7iJCGQEUx1EXN5B/S2BMvlEoZcuJ8Qyus3MWkIsiwiSx67YcCigbToinZiV5gIgnmPn1jtHfEFGpT8V9CpVtqQFQyrcSQNRg7GDJ+dsLfOiiMenaQPX4ir0FpUUeQIAOppjr9gY2xXa2SZJDgg9mn6RuPTFkzasg8WGFS6iDF594mdv6cQ5LhINJm8UO06yh9+28N1tN7XwE4ti88epVYuy2TIplnhZANLeJMxZfQfbC7iOrSUKrqixFiek+p++HVbNglmJYVBtoAAkwDOw7mQBuYjCJ1BZoLau7b/Ifv8AphDcVpE2RxjGlyay+ZJI8VQLQVB/pAud9wCR+m2NHN6VAUkW5zbmgk2tIAEW6wDgCkpGraZAMfz+Www4XRLHppnfzm/89O+OfuIt3onzOYigdZLVKxFQt1ME6RJMhSCT56fngXMZs1nc1AOdzUCqLId+U9P3j543msyarVGUbe6I2AsBceX3xC6m7GxgfUgYxWdOUuTitRZDL7dD+3rHT9cD0BLamkmZgGwvIk/z54JqVGRV03k3DXBFyQfqPp0xO1IKD4Yki+km4G0+Ynr9YtJpgfQjp0hJ7byfTbEV5M9f0/n6Y7SgTdj/AG/3xjCSdhAhb/ewwNA2bBDi4BjHKUBMXB2/nTGCgQCem0jE1MBjBN7Rbobm/ljEwuRmeCVm8NaplHcKJcG4kCbkRE3HTEucqnKaadNlp1RLkaSVPRZ27EyDNxPYg5ak+lKimaavK6idOoDtqE79bTiDO1gagJvUbpMyepn/ACj/AG7Yep0tIvWfox0lv5/9/IW8SrEEnSoqVLkLYTYExNvTzwtdWLEsZCq0x1MRAG1pj698M3WWLtMCTJ+in66j8xgbKUwSR8TCQOoUdT674xOiJe4Xw2oqIqgEtsBufmdv+MFkAsxUy6crD1vtMdf5GBcgBqDxbUyr6gR9Jn6HBrKdxvcmOsmcS5PiYDYuzrdSQJ+X374gZXrVXrZioSpFpPQgSQDZZIv59DiXi1enIVwb3gdY/ubYX8QcuWJ+E6QBtA7D+bYow30jINpfUb5fM5elUprRA1wyioWK6AtxDaZctJIO4ECbQL7ksu1apRU61osmskyNwQhmRPMLd47Y8l4adRoAtoElS0TA+hPlj0/h61NCUQfyoYUmqyN7wr+oMAzuY6YfN0qZfhy3j6XS39/67e9ndXJKrU8vT5imrWDfmsCY20kQR8us4879o8ggruEWIuRpAIbqNI27x54v3sxRddFZXXXrKQ+21zq8iJjra4xVva+pRXM6aVXWWOl3A5Q03houfO42wtyk4poHLPqxJa1/IPwTNs6aWGkEEJMEFt9onpbDCshKSIYAkiBFtjAPwyv64U8LdqTnSQCLgsuog9zFz+uDcjng5MVK3MrAVTTMMd203kXY+dgYvjOrqWuAFmuNMQVuE0ixP5v/AIpI+R043hsKCm8t98ZjPNfuTdSPV6QJcTPigaBOqItcf5iBf7TOC/BNQxUEBbATKsIufOSf2x3n8mdWpZBI07dDuWO4Fh7vbzJxzRLNqZ1gDYWgQYt5yT22xStaK1Ns3/08BTpNhsn7TO3X6nAlNKauQWCM5kldJk9ZMg+cG2Jc4oaUJOorqtsAOhPoNjAvuJupzmTpiTUk0woCMCGv/o2gnzm3ngaattj/AC7XqYfWdcvq5ajOJA1KCogdJkid+xxXK1ZSxK0y7MYUdATM9ILQD6TiSn+YFVnZVggagb7kSIJNjMQbAY3qY1EZTCowAcrpLDaIi0wR9O+MkrDeLt+/Iiq5HQ1wW5NcmwB/TFdzv+IJJAYRuPlN7L6+eLbn1UABCGqwVlbyDv6n598AHgHxuoMLqJMhQB5bsbeWJZY31elHlSjsrv4ZiTaw6mw7b+o+1sGZs+DlyF99usQeb72U7b8y7Y6SWOpmBJPIkbHqdIsB5bk/XEuczHhrVo2ZXQLMAw8klv8A5QO0L2xiabp8HcJiNKpHNa+4PXz6en0745OYDNzG8aREwJIO3yG2Oq9ZUhGSdSi8wReJA+R3xHnKDUpAAJmxm0ESD6EYKK0Y5apEtUy69rfqf7Y1TfVU1C0CBG/83xFkgYGo3BPbrtb1MY6pCEY+cfz745iuAimA8liQQYseVuxj4T5Cx8tsTh6aGOvbqMB0zyHzB+9v0jE1KsAq6zYCNR3AmBMbjYeX2xl9jeTVWprPXyEf743SUBwGGoRcAwYv16GMdVGIO2/UEfbGqNMh9S6g0yDvBx30OXIxzvF6QoClTpMugnQZEsD/AJljfzBv5bYQ8PQyzt7xOkE+e8dgBOJK9Cfi5msO8TBPz6bQAThhkMmqQCdNNBqYnooH7kYY3ofNOt8sFz2XNVqVBCApOuodtpgHyAE/M46qZUUKFXMbPU/Log7+GPijziflhrl1CkMVb8waQhsTe/ooXSD5lu+EPG86a1YqTITr/VsY8hsB64GMmwXGtC6jVNOjS3MMxj5/8/XDapnQNGgzMH5Ex/PTCjOiyJ/SzfqR++CstDJK7oNP/tvgpY4t2wHHuA13NTMc2w2jsI/cnG0X/Eafin0vhlkciFV6rmSKSNY9Wv8AtGAuHUCaFQneJ9YucM1VI0FehDqw92+3Rtz/AHxe+AcSq1shOYqOVLaWq1W1QsbU1nUxM37CYmbUfIVLsh2jSPX4T9DGHXBVpoh8UMylCFAsVNyCDI+8jyxmR0qCTaH3CamZpPR5WamS1VQhUtpMajDSoMEb/wCbFX9teLpVripTNSQeYVNAI/y+6B95w8yeepJSq6xGXOoIzDUyzfTy8w6GQCLbXM+eZyuX1EzePsfLyxmKN/QPlFkoOGhhsymD/t2wD7PuEIOqoFmCJ5FnY+TSfnJAucK8lnKiKFXa8W2n+EfM4I4YzKSDt0tPr1A+uCjicU0ZVFgqgliZ3J6kXm9gYxmK41UAkahY98ZjFi+YHSz6c/thXQM0L/1/rjWMw9lcRDxGoRl1IJnRO/mMd0aSkZcFQRAsR/VUxmMx3c9Gfw/cZZ+kpzT2FgsW2uNu2KvVqsatUEkgamAJ2M7+vnjeMwuZ5+T4Rb7UnS9HTbVSBMWky0k99sWCjULZCWJJNO5JknfGYzE6/wDpImx9yv5X319T9hbAb7/M/qcZjMJj8KFy4Yg4ux/EtfYLHlbGg5NySTffysPtjWMw6PYxcEibj1wyr/4Y/wBR/fG8ZjsnYEjP+H8h+2McflH0/fGYzC2CieiLY6c2+eMxmNYa+IG4YPzD/on54eZGmDWggEeOggi0Rt9sZjMMlx9inL8Yy9qh+fT+f/7HP6488o/4tT/V/wD1jeMwvw/wm5eSVh/3B/0DDX2eF29W/XGYzD5cCpcEPEbB4/8Ao0f/AMmxFkhyfX9VxmMxyBkJuHf4i/8A3E/bFo9mf8XOeVVAPLmO2MxmCycfvyDXxGs5bJ14tLVgY6gaYB8hJj1xSaYk37DG8Zg4fCNRDmBBtbHdFjq+mMxmD7AS5AuID8xvl+gxmMxmGLg0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3" name="AutoShape 4" descr="data:image/jpeg;base64,/9j/4AAQSkZJRgABAQAAAQABAAD/2wCEAAkGBxQTEhUUExQWFhMXFyAXGBgXGSAfHBsdHR8dHRofHBsiHCggHx0oHBogITEiJiorLi8uHB80ODMsNygtLisBCgoKDg0OGxAQGzQkICQ2NDA0NDQsLDQsLCwwLywsLywsLCwsLCwsLCw0NCwsLCwsLywsLCwsLCwsLywsLCwsLP/AABEIAMIBAwMBIgACEQEDEQH/xAAcAAACAgMBAQAAAAAAAAAAAAAEBQMGAAECBwj/xABBEAACAQIEBAMGBQIFAwMFAQABAhEDIQAEEjEFIkFRE2FxBjJCgZGhFCOxwfBi0TNScuHxFSSCQ5KiU3Oys8IW/8QAGgEAAwEBAQEAAAAAAAAAAAAAAgMEAQAFBv/EAC4RAAICAgECBAYDAAIDAAAAAAABAhEDITESQQQTIlEyYXGBwfCRobFC0RQjM//aAAwDAQACEQMRAD8AV+y2ZypevTzCMWBhVi40tAUN1nVMm40b3uac7w+AtbV4dN/DpsNXNTCq3iHsWamw02tX/pxXvw6ovihS506TDXgDlJi5gcs+XfGLoFFS5IM6pUzBJKi3WB5483qA7WOadXIVaIZacO6sdP8A6atBpBWuSBDePOwNOOuJsp+FFOglWpTdFfTUJNU1Cgc+H4cAL4eneQGu0AGMJOG5KppDeKFJ2As1tj2+Rg3xpXSwMDVGx5lOrmLR1Mm32uI3r9jm70ix5rMZEIVC0yXkVGTxdKstFtBpSQY8WANU7nocT0aWRqOhJpIs0XaPGZdI8QVUVyssxBQzCj6Emr0aCkyzAKN0aQ89ANgb2N+mChmg02iNuonYyB2n9dsKyZpKkkZ1VyPaGfygpKlR6SsBlQ7OrFgETTUA0wJB32EFiOmJ81TyHhVatM02pM7QfzCwfwVIWjt/6x1c9oY9LCjZureB1mbR6/Mkn646qUPD0pPKBqJ0xPp5Ra/njXkrlbM6u5bGznD6njVKtVC5alplagYBUohhPukGHBBAII8xAlXiGRelWVfApVKoKiVqsAKdZwrJvFRqRVoJgkCYvinZlGfpa2w29cOeEZT8vWOsx3A/5v6RhjyKMbrZl6LFxvL5FVrGj4U+BykCraopeAidCw0Almhd73wHlRllphaj0qjeKBUaKgZqUpehAAmNc6wDt5YHpWt/P+cSCgpM6V1RExNsKfiL7C+obHOcPp1AriiSxRXCeLpCsawcpcPOjwgZ6zHXCf2pQshNBFUhULKGJKtCGoqgs0gVCesQDBOOK3DKdUe6Fbo6iCOx8/Q4I8TUUqKJkFagX4SpvfcwQe4AY47zU1pBp2qKbVz1RnDlhIFhEC/oTvgjI5Z2qa6RVTFwxmJmRESRbf0xaMtSpirV0quqQWmDAImNuu57zgHMZanSZjTEEkECf/iBvBv9fLATzr4UtnWRVkZ6kFTbeHNxb0g/TrtvgT2heSDLDTYqRtO/r98MsmqgFjAnrMW6eW94OAMwj1Casq1JH8KViNUFr3JiNuliOmAwq5/QwmqVlooJBjYAD6SdgPPChMlVqsClMk1LliCVkmDt8Mnri3cF4d4kF294QB1vaf3H8lvl6K09VGSAkFdAXqSbMQBMG+wx6GPF7l/hvBSlTn337sRcM4DSooYdjWqjw2QxpUiCdLbzIIE998R8a4KM0Q5JSqoKwVUaiOhO1oJnmgMo6yWnFlpB2BMUosxBMsTDapMR7pMdCSRG0GdPh1ddIoVXmKroVSSNO9g24kAWtbGt+qx3RDqbS9Pt3EuR4Q4pVKJbxKIILhQWKnsbiPlPe2+LLQydKglGtUWqpMKHBZveBAVtRNusi9onpgXgucqUqTaaZFZqsMUUFGYsSNGwgkkgCZAPTEvF6dTMPzMwp0iSupLtUtN0B07mJ2nrgnNVoOWSPTUIqvva+424rwjRqaJO4pqTqMkCYB2np/qx5hxTSj1DTJIPX7R/vbHpGXRKh0lvwzAQtN2YltiwZmIYxb0J69aH7W0UWrpU07fDRBAH+roZ79Yx0ncQfESc8C6uU/uJOH0FYyXKabgrvP8AOvli5cW4NRoU0FI1fFrcqUiwnSRBLee1hG53jFOoZYOwA974QLEnsPri+ZDK69ZdjTzNECFPQyslAepB/wDcs4xepUI8MlJNd+33IvZ6i6K1KtpGg6SXXaTAERJ6c3nhdxLgYpNWOhTRVCKd7KTbU4A2B1aR3AmYvZ6nB3pjUz60Z1h5JLGxOr6bzeMA+02c8DLsSiM7T8JYANYq5IvINtgJttjmtWWeIxJYlJfuirvl1pLzKULUw/fxSGJUgA8o1R1EaQYJ3V5/M6kNiGj3pP367W36D5xMtgYmMdskgdQehGMruePZpa5AAnbGYFrVHBICSPT/AHxmM6GcehZLT4YJjVBXsYJIg9r4AcAUlWAxZNSmPiiSD88M8/T8OqWS4Y6XHRdhckx+m3lg+nwl6p/7cKyqBZnAJgXgGL/zfEqXsHVqkJ+HVNAM01sAOdg0HTzaRuJIsYgYjLJ4rOVB1+8vSYOlhAsACT6xvhn/ANJNVm5SKl5W0n1nYDvbpjjMcCqperTKr7uqQBqtAPnv9MbGEm7Njina0APmafhMtR1mLEKSSwkLBgadhf5YiNViq9eTpbRESGjzJM9cGZ+goVHqONaoDTMhrgiFIZrwOgGw264WU6TEqS4prIVmQDpJkqLsflGwxzVqhdWH5GtSYNBHiAc9r+k7ftfEdb85j/lG0b+naJnA3CaburkAWKrezNIJ2sdKgelxg4LpNhHUYlyR6JGSOsnQVRpPUyD+xwUiFfMYjoS+r8tzpGosqFlA8yBb54Ipq0e9A+X6kH+dsa77i2nyQ1cxTnTDFuyox+4GkfXEOSpVtP5hRe2m5HqTyz8iMQ8R4oqLFK7kTtZfM+fr8+2MZq1ekFy9NmE6HIILA26T7pk83rthkccnwg1jl2QVlwBT96FAN/IdST5Y1wHJ6g4BKirq+ELy3iYUEkruTgxKOdy1WkTQpLTNixHiKDueq8wi3zud8LeN+171XZXWkwEgVKYZJtuRqMi8ED1B7tjgklcnQ+GFxSlPSslSqVL09ZJDcr+9qgBQGv8A5R7395xvM0AaZ+GoCaisQdLqsKVU3ljJPQDRE4rtLidalT0agoI0yvvEAECADGzESe+GWWoaKXiVEqSACFDX66tSi5JJB3EX8oVJKL6nzwK+oZU4hl0p0UFMVPzFarsBpJBKHeVgAybXPc4my+aTLfiEY0/DV/EoUwpILSQmpiRqVYBuYN8L62QastOajiioJIYAEamkrM3gD3mm5O8YGPFgM6tLL0aKo5GX0VJqIdRAZyxuWvv0FvV+Gr6Y8hIsfCM1mM2Wq5latemo0u+X0Ky/EDoBDEgibSdsNvaJvFJ00aqjSYd0iTMgdj6Hvtil8U9o/wAHnatPKwaClUhTBJAAaHH9RIMzcYMzXtBWeUasQ7S6gEEdOQiBq5iQPSPLFV9K2W4JJP1PXATQ4kppsag1li+kvKjlgBp3BIUHSSRJtgLKUah0v+IYgKW1iIWJmbQtjv64DyTM6VXZQ8Bh4hIUkMBq5Ny3L9wbzhm9V3y1KlRpjwyAtVnIHqI6ggC/nt2HrilsbDxEEulx++xBkvaevTdmp1ZqVBz1HUFwRaVJFpB8xt2wxT2rZy5rP4YAUIqEy8GB5mBv6+QGOV4DQR9TE3sE1W+vvHbGs0iEEKgVYiw3wuPiYt+lWv6I34iWObar8AfH6vi1xDvpZbOxJiRNxv1jvbC3I5SrIBIEXgiZPn3364dCmJ89/T0xPxSkgKKAAyiW07kkCxPlHTucd5jaFSzOblLj97CLhuSNRxpE1ZJtAiPmJOPS+JpTqsjNqZlSTAGt2kgAAD3gAJO3NfFd4NwCnWJqVAVBNtBgkjeB1OwnFzyJpLSJQhDR5WpwSYudxuxBJO+3lh0F6bZX4ZRUOp8v99vyLKeURlTmZaMhnXUSZgsQwHxdh0jzjFJ9qP8AvK9SsiilTDFAhaW1LYErEJKgfT549OLUwGeFfW3IIVVAvALEiGmdyLDHn/HM4KIL1BNRp0U2cMQsldTRe2kyB3A5dwEpO6RmfI5Kv5KlVy60jp8Qvq2kR+5GO6azY7dO+AM2jk6rGOYd53nbfywbSzKlVLEAt17d/lgmnVkMvkS6B543iXwGHQnzG3yxmMBs9eq0qbEslLRpkMrQQbTJHS/z+uEeTKUXWnUVXQwEVdUknpIiIkxtIgRygkuuNbMCmqq19QYgBQRYrsfXywvrUB8arq18rbkiRFpAO3WY2x0o0j2J4airW/3YZwuotVmFBCai3UzOmepLEsfS+F3E69fWwqhmAWNIEgkEEGARAsQY6ROCuFZlErAsAzglCkalNoUkR1LNvcGb2GNpnqNPVoerUqz8S8q72k9L+e2AW1sSl1aloVPk6FbQioUqkgnS8r2m4kR/xOC8qERGpCmgUkamlmJI33Nu9vPEwFI6TmKhCsNTlQCWIPrYkjczgevnaVRnAUqsAUxOzH3dRnr1ny8sA77CWuyq/wDTilkTd6bLoYTJa6rcAAarmT8rG0nA9TJHfUZNrdcS5jKsr3m4m5UwOoECe2+MyXiVqi0lK6gRpFgTv9j33MH1wqeJyYDwuX1JspRZVI1MV3I6esAdIGE+d4gzFk2RRbuw6nfacWap7K5kuj1wTRU85y7bLB21ANcxJEkCcO6XAMuCqLRVRqk6pqCR8Wp5YCDsCJBA2wzH4Vr4uQ4+DlLuU/J+zeTqUjVfPhWgF+Q6KZN4ZibXMXiemH3AfZqtQpuKbAsSW1yVtEAhTtH1knyxpny4qNSmn4AJ06TKRN5udAkk9psItIlfhtavWeM7UalqgqajKI7BJCON4iNrz1o0uOSyOPy9wXU6/izvPLmamVhvEqGPeMBRf4fhnsQCY6nCDhVEhXpnKhhHK9VFmmSbtrKCJi3NNrYbZzh7UEPg+MyMvMWZNE2hIAtIt9MIKvtJUinT92mXAhZ+QBmY6RfoPUW7ezsk8bknL0+2tfd/6TDh1JnSonMgs6sbEjYqYlgD0NieuCK9fxGCaXA1Q0QLdTZjIAMzNiRaYxxTyjKSKdUQTIGkMLwe++JeFo+rUzBhGlrdSZtFgI0/fHnZZXNyda45PNzSubdV9OArOVBl6Eqo0oLCTEdhuT3jsDijVMpPSATAjYTuB/4kmPLFr9paghECtMyGgRGxE6vTp+2FvCMuiSXYkH4QLbmNz859d+peG9MeruxPcgyns1TqoBSSp4kEGOYGJkkRYRa1sNn9kkIQvUUaVAATmaN5PwgzJtNyZ6YMr8R0lQAVQEBtgRqFvsOvlttiFKpZ2UKaoS7rTPNG4NpMEX2nBOeWTqI+KvXIStGjRDFV3MszGZPpsPkB1wtzvFyWZQDI3m299t9u+GvG6oeiFTLVKTpzGBIMbA8onuZA88Vk02d2ZmAZrkEz9hJ2tfyxvkJbm7YWZOKSJaNaTJMnEjG8RvjnL5dQ1wSfkB6Rcn6jBCUAGJhb/wBMn0lpb6EDywdqtEeu7B6pjlF2P29cZRojqYwUUvuYNoJMfc2x0wvsB5DHA2g/hNZmqoiQg+GWsSbQdo7z6/OwZ72fqU6jt46yFTnVLgydXLqgsYi/Rja+KTTr0mvr0gAk2jaOlpN8G5XMeK6Mz1LEES1tzff74f1XSZ6mHJLLJRyUr4Gmbyld20svh6iNTg8zahoMCY5hEkSVkYS+2KpUC0lSrTqU4AVnVaRgsupUNy0W1SogfIk1PacUk8OqyulRSbTrSZaQ0sYJMCwi3c4qi8RmDBZp1NrJYEqAF5jzSLneNu2OjXKEzca0YvDxtruN9Ck9pgixMkCZjscLs/lKazNQl7zCjcGLibG3W+CKteoQFmYXTv0mY88Kq9Bjbt0Fhhkb7sUmQpMY3jYXG8HaNs9bo5jSUSDqBIVrAMNouYBMkkeU94ziPEBUkqAG2gC09SdxM9txjmsZ5WAOu6npJgz54FzI8FkC6TpgybyeoNoIHSY+eIcc59LafASnNbTOMzLRSgowsrKeXoSZJJuDOkHtbEx4eFNEMvhkEKakEAyFGq55rKWOx5jYWxxlM9pqh3XSmrUIHQEyB02JH9sHZHL0qz1IVvDUM6KTuBcyRt6g7nrjOrs+Wc25PfLA6nCHrVlpU9Oq27CNpJn9gCbY4qezGYo1jSrI7UpDQpBLgBtBkG8dQDi90eHUHdNCSDTK65giF5dInsoHeD64JyNZdQU1DAspL6pG1mJkkEeZxRDEu7HQwJdyt8C4XRakxqUq5eWA54YBZOzdRBHNPlh7luDUauWIp0qWhhN6a6vQtGrUCN5kEb2xOlSn45KMSVJFyYbUCDPQwbfMeeK/xHiVanV8GiHIvqC35bGVgEggNvbfDn0w2V9Ki9a45O6HGCaTl6VdaTAFZDgEWmbAr62wJmK5zyGgt9B1SbMYkKTaDbeOsbYZjjgpKUXXUZh7sEsNrGRax69jhSmapCkfFJIvCsj+IDa2sNynaTqg9ox0vi2xzxvqfVv+d39AfPcETLmm1OsS5gqGQQXF5i/L63FjOOOIcTqrVXWqKXEkpMi0AgTESP1xA2eotWIDJRQgBQ2kEdiQZmTNj23neoce47Vq1UXlEAIWA3kzzH+nygb4WkldaJ3khii6tP8Ap+6fcejN0gKlKs0VKdRSDMhwxBkecGe/Xviv5imlautMPoQMYbb0jzsAJxFVTmLO1zvNyf59MMPZpA1UkiSBKtFluBt3vAOF5clQb9iTP4l5UotaX8/cd1woXSXMtyiDzEmwnT95xPwymILoTzG47AbCNtuuI88LACJJtPUgSI+YGCmqKlNfE5YAU6QSJ/pIErt5Y8tO8aruTNCnjesvDEEASsCLHv52+2IKdenSBdzZRJ7+nqTb/jHNak5h4cqxgM03/wDI7m32wlp0dRWnqHvgajfcwSR2649DHCopAqNsM4ctXNPUIpuyPzOFGoIPgMx0KiO8YuHswv4V9VNNBqUwNRdrlTBJSdLHVIkTYHbURg72ey9JaKgOHoICSFI8SrVOlUEgkID9RYeYMyFEE6M0gdaQPhjURpLHbUDJETuN4+dUFTVHq+GhCDjav97CLjPt5qABQBgYYL7rTsdVmFpsJt6YW8T4ilT8zRzDcz0i4iSD0g2NsOX4SqvTaoFZCDpsLnVzSCIBltIubEDeMK24LTWsaQZ2UKGKN0LFiATAOkKFIHWbmxGFZZyjBuXH7wd4vzo4ul10/a7/ANBZBXUCCAJBxycwoG8HpIO52j52wRRytJnfQB4ZIUBbBmUXPkoJi2/6x8TyKqC4PKkEjysTBnuBbEvnRcq9zyOhXR0tVY5vmN5+mK0nFqtNiCSUk6ZA1AdLm8jzJw8NMzscD1ANazYfE0X/APHz9fLDscrdMLFCLl0vQHRpe6z2kTbe/wC+O+K8VUJ4dLmlRDTtee2/98aytKojKlVG8ME6TIne9xab4W8RyugsAraV677+focMeOLlsZkx9L/Hc5y1bWjrFxzOx6/zbBRTUo0ofOPL9cBcOoapB93c3jDvhZMSQNPTv3v9cZP08C26FlNf7emB81QJ3NvLDDiyHXqiCb22+vXAGqbNcjBxdqwkBOoBxmCGoDoG+mMwdml2SjUSSskWJUknl2VRvAECLHbpgyjXDnSdaKW/Mpg8yoDJN97QRYgwe2NBF0awxJDlCsXg3Ujmm/p2xmZEk1GZfFMwVMuLc3JHxAxPltOI0FzyWPh2Wo0aWphTcMdJLxDA6gCd4tHYgz2wmatRakwqLUpVlUqrDTpeDA1TzNYzNpjc4BTLZjQFRiabsxRiYWFLF5tyGSBPLEnvZkC9SgHqeHTOqmqC2l7RMCdIVTMjofTDpzTXAz6DWnQrVcnRnQpIADFwAyiUW0lgI6nt5jDThuXpJSanXVK7kkyzamPQWN1gDe3lio5WvWReQRTAWoVaALkFDpJm8bdROGud4kuYQnwfCzFP3rrDRG67mxNiOwM4GOSP3HQkm0ma4hTem8UhFNjywZIJubkyL7X7Yh4fxQUjVcgqyNDCQSxnf3oIn5DEDcTrDS7IGRmlSZiQQWG4uZvbrjMwjV8wUp06YFRYYB7GQC3Np94wfh3PXD/Nda/w9R55LHSXb25r37hNCsKn5oA8Z2lQgExe7AGNoMnpjKGRfMMdZGo7nllYsoMQDKCxI+sYYcKrJTpMuhVqUZVg0F5Wxv8AEDsGB7DClc5mvENelAUrHhFhEWMXSJ3g23OAipd9/ImgssovlqhZ7TcFy4YVDWMghagAnazBSAIaYHfmwl4FkKeZq1VSuuXAIZFKFyy+fMANJvJk8w7Yt3AM/wCMtVCrA6mD03UTzkyTG95udiLbYS+z3h5fiB8QrTD09Gm2kNqQgSP9HXuMNsXmhw3TvbfcT8b4bSpOEVlnSAzDZ2Fiw9d47zhdk658dFpsaYmCw3jr9hthl7S6TmajgFKZJZBFiQIBk2gm5i98AUcsdQYWYiQexi1/vhM2t2Q51U3qi2UsurfmE6tJNz5CSATfA+d4gKi6UUsGgAkXJB2A2NwBPecLDmavhsmslDYyBJte8Wtv/wA4t3BeG18ll0qEg1WWVo6dRQEyGmeUkTbb5ziLD4a5W3dA4YeY6BKeRfK5V3qtqAEinYgOSvLvBYzt/Ue+E3BeHHO11hSiEnWyaVCBQZM6CJtEEeUjcejJnFfLBqrBK+mHG955vJZkgdhv1xXOKZ9jpGuzjSRva5gC++/nJ749DJSS+R6MsVpJaomynDGRqiZamNauHosfdaw0+I0xYgiTBIAIkESR7K8HzWZr16mfV6QA5UUQpZgQSDuQIHrO5jDfhOXZMuCusVFUQv8ApMMB0K+f6Y5yPtPUrk+EpGgwWdYkXugNzfv9Bh/pdIfOLk4xi+NFB409WjmXVy1SgraFM7KvSRAEMfmQT1wsObArOVK1aPQVBqNwJAnmsbSZti6+0XETSLVFQvrb8wtIUT2tf0viqZ5aLsrqhSQJAgQfLoRHkMS5cST5IfGYYwfx79t/73I8rnSJ0KqJ2WbD+mSY/TyweueSBbzuBv8AWP55YXDKcxhpUbSInuRfvb++CEpqpi89oM/8Yllji3s8+fUnsIqV9UkAztcffCriGZ8MABTJ2MdR09cHOrt5Dt/fGqtIaSJknz2wUEogRlUrAKLGRqmwtJt1M/f9MFVqaVEhpZRzED4z0HpJxAtNl1TDA9jtg7K0zZSvqbW9OsY2U3dhSk5O3yJMrwx1VnqU9KAz3AHmdvrh/kODVRSZ9LBBcyIAsIuevlvjmrlai1GZahMXKsTuNhHU/I4Z0+JVayeGWbUxB0xGsjbpBidtvLBdcZpjemLWrsp/GK7LAZAVk8wntsR0I3nAtCiWpiwU7yRM9oxa81wtKoC1GbnMqyAAA3MNO5AuYwly+UIqBdZqfCvKV6X5SJttfDGnGKCninCKb7iRqF7sZ9RjMPqvDrmwxmA84T1UPaj0gDGudXWI0RFxJvqPS0d+m3op4W8uHiItoI799X2xHlaVNmPiOFWCRPU/5RiQ0lFAtrXXq9zrp6T/ALbYKONtWHt7AixEEnlB2J+w8jY4YUq2pbCBZp67EWO8RP1wuqFWplB72/WJ6D6YJyiMiFSd+lrDt54RmWrXIKk0T1QGWXUOT3EtAEkg7iB1xs1mFHTOiXkEpLMWEKpMgxEnUTJnewxHWdRBaJI03HQztF5Aj74YUuHoCtZw3hgEHlEsRy3BnTO/faBJtmHHIfhhOTuPYGXKVEq0Vragik2X3XBggQx0ptdpkiOt8AcWzIq06pSwZmRlgBUmRy80sY6gAfTDasaJHhUlKtbkbVaJJ5iTHf5YADUvw7FU1VYJNRjGm8RTGkQbbm9t+mKkq+HgtUWl6Xp3+LJ88lM8KpVMsxD09FKpEyCI6dLxtaGjpirNxvNBCoqBV94gKJ+UrIHkCPvg9xNklQwGtVnSxEwxXaeY388D1sq3hF7A7X7f3/nWMD5sezJZ55KXplwOs/xmrSUUkXS5CkOp2EkmVKm3KbTbEtWpRr0KatTSuSxVTUtUpHSzETGojl90mD6WxVMxnHqsXZ5c7QALREDy/wB8ZRrPTcODzrMEjaQQf1w7zNlUvHqWV9auL/kf5DiC1VGWrUvEIZtLBoIK6he24g36jcbzWsmlVq6rTJYmpoCO3VmiD0FzuNsTZLOMlTUvvSSDvEgz+u+Lt7N+ylXKVgasbJBI1AlwupSbcwYTY7xc41evX7Qu34mk+b5+Xb8kvCPZ+m1Q0cw5p1rwi6V26qzBhUU291RE3OHOS9l1yjM4etWrPpSKkSoF4UKoESBbpBw6ymZ1sNMNOpW1ibAw0yJm2/W3SMQ5rLV0YEVGemSdOpgCoawWdIJUeZY4ZDHGG0VYcEceRPS7gC0VDaGBVCgaouoxIEHSdRCwQDI8zvON0+DKtRfAVCp2DXPeACCsD9SNzjqll3rGsGVWo6NIcNKhgykmAeYjmuR2HxNjXDuJiinjKRXEQjrZSxJUWN9MjeSTNgcdcbZSpLqfTt9vmBZnMo4msVSNRonW9LTFiAwKksJgrexi+GvCctT/AAxWmXSo6ktUeOtyVI5Ql7FYHmSMVDiFDMvUooKfiKolQwXSYKltfQTAEncCJucH+2efqotKm2rXWUmoyk6Lb01MwRMSR2E74S8jjdrgizZ5Qk1VV/Yn9quKZQfkl2YqAVqgSs+QH0kCII3jCNnlAy7ESP7YPB003B0wVI5ogSCvyPMb+fXC80vBpnRFSmG0iGFiRJgiQVkHrve2wU8jyK3yiHPln4j1vlDCvygEfLE9CgEAG43uTYnt2+WFmSzgqU9LkK6i02BHS/ltGGWTzYYRI1D7juO+Ev2ItmqikxzSLyIBIgkbgCdp7wRvjgUUAmf56YlD3MbTjSibMZAMqGFhIFvS3WT2xh2mDV2BGlYCmzHrHkP3nEPhv4gOvVTAmLC4+X3weaqb6CDJEab2/bzxHVqAiIK/v642zuCV8y4po6LHSG26/sMS1c6WCq6KHT41MqZ6R3F/K+FTVnChZsotHb+WxlKuCBe0dcDjcsa6fdlWPO4wcYrnv+BhSy4GpwTUTwyZJtr+FiuqYDH54NPiU8srflqCdLQzaje4NgRsfK+F+RKBNRiSNhMkAggyNhb9cOuHU5p1RV/w51lwTJ7zqa/LYem2PQrXpPWeP0+j61x2+Z3TyeVYAmSSBNj29cawP/8A51X56ZqqjXVZFh8jGMxO1fYhqT3QiqMpsOvfv+uBqcs3WRf+dY6Y48OTFxHYW+WOfw5MBS5YmAApknp5nGJEKGNOg2wMmxKzex7He5i2DUZmjTTO4UEXA1EovykXjaMb4DwE16PiLmkVyTppMpJle5EwIIMRsR3xbOG8PSmUohwa6jWCQVWXJJCA++LR8gd8GsSlyUY8Klzr8ivLezdNVVs22mo1xBYWBiwuPdgHY+hx1R4mA9RKa2YsUJWNI37nYSD8u+GnH9M+HVLeIAIcNKz0gbKe4NsLawFOiYpJqMB6hJZyT0uIFrnTAv8ALDmunjg9HGlBaWtWB8QFNUIprLsJaq7AmT5wAieQiepPRZX1BSjKBJBhGBAibhuoadXlPqcGZzMro0KCNUMzHaQIiPMk/TAdDKhrBr9v9sQ+IzP4IkviMrT8uLI6a7DSASbGftH332B7YW+0mWdaXKx0Fude87H0m0eY7Ye1MuniMUlgjaVLC5hRLX7kmD29ThT7QV2MUrBfeLHt/wA9PIYCC6ZJe3JHtuvYSGqrwQmiJBi4YybhY5bWiemJA6EgTEwCx2F7ki5gDywGVkzdQPdjsOnnO/zOL3xz2Yb8NS0Iv4mlIr+GQo8I3p1JbTLiw7k6gZi1lbNUbdg7exWnRWp5mjXoahJpnSWGoTB90wJsGnyJx6lksq1ZVJZ1nnNxcTcGx62tH0wG2YHh0Cvg12qfmuQOVmKhNYU7y8CDeY3IgmcVSuF10iLqWKEECYnSbyATJ7i/fDU0i6FRjruCcapLTYVFRQA51sJNgCBygwBFpgxC2tiLNcVSpTKNpAe0s0EW+EyOaO2A+F8Sq5mmKKrTVyCWqENoF45BqJdwpE8wEm56YIf2e/DZdtNVderVrewC26kG8zzR22jGxndtbRVjnDifPYW8FcpQqUYClgZLWMkESe9o27DCx+CUiKY08tPcKzEMd50m1ugiBjrP8TZCFRk8KLuGBUyYF5tfvFoOxwq49xWrlwGKlqLiEcNCrUubReQLgNIMm2+C/wDX06V0Vy/8ZRc9OjOJI6UmH4qdBsDqVnVumoHSWAPuG8SdjGFFPMnQi8xWWKqCIG0nSWtMRPke2OM3n2q6CwvpFh5/vjSZYgSILWsRb0/3x5+SScj5/Pm8zI5MZUqUghhHQq2EmeyZRwnwgSnkCSd/WfPbFgyX5gFrn+HGuKUA1B5MQraW7HYR6m1t/WMDCVMTG70Vha0zDD7T87WxtGJMx13wXlOAx4SUyRUbnZ2FhKHkI3+Vzse2MoZCpSADw0jUCt5U/wBjb6Ybkx9O0HkwyirD+H5ldOljEXFum8W7fpg5NLAMt5JH7YSI4kQdzHebf7Y2Hb3VYgHcAkSPlhNiOnex2uWF+h79cQVSw6A+eB/+ogLphiwWJ/eI3xqhnYADCQNv51xiTTMoiNQQDUI87bjsPKTt5+uBatgAsX6dvL6zjviTB9IXa5g7nAtNYm9xse2DjBX1B2WvKEUqMVtwAAFIDQ5gEW2Bm3rOD+JUmTLKKaLV2L39wDsIib79IHeybhBqOVLxKmPEYAnTEACT36kWthxxaorBaayKg52ZW5Wa427xzEG1x2tXKaUW2erDMlidtrX9iVuJuLB2AFgBNvpjMAZviGhypo1CR1WIPpJnGYjXWzzlkn7nOWriq5RJq1GWOUGyqQJfWBAMCCCIttMYMy1UM6shghZJp09MGDqPKxJgSZE22HTCp6QnmIv8Im//AIi2OQ7ITpdkJGkgGLHp3v1GH0cmhzwjidDLVjVCmrpUhQD4YmI13OokwZUgD6YtvFuIUXdWaoHCcrFrAMszAjaBbcbXxQsjTq1UNGjlxUratRY3YKsWWSAq6rk7kkD1gLimHWrSC1AekSDENqEGem/djvBBRyU+m19CnFl6C4VuIhqYXnao3Q04IB92ea5g2ECOotGFjVnI0O0kCYb52jcwBe/TEFHhbLTUaagFUU2RyZk2LFBJibGQJEDfEiU3Qs1MyBynWBqI5gSpGkxBMqBG19oTLN17TOnnySe3/RzWQTJM4LytBbPZl7aiCDaJHzmNjB3xxkqgDKfBNTYGFlZYkWvJtt1JBsIxPlXQq0kiBIGhpY9OkQBeZ67b4mxxa2xEI16n/putqVWZQDpBMGYt3gz5fPCTiOo+BWqqppNVhwvUUyGZCszdTPnOLFS4uUcMw5GHhsRykrAVulyQOsXvPaJeBIgqs6O1SlUDAG9NrTDAdNCkzIBAMiwxTiVK2MhCoMF/6Xls0wXJqtKsrvTNNpZXRAzI5knSWAgwYmT6nUs5TT8PXdqv4hCq5imjlpVI0mWNgYEiYB84JJNCdLU61NHenUcmnpNJGiUVQpmCpK6gSQbdSBD/ANZzNDJU6NQArV1eEduSQSLWMH4tzPzwbZi1sY1KqVKlMZbxPzS1RkpyQGn3lUnSGa5LAgWubYJrfitBp1qmlXJLqdRIDEjnqESF5TYem1sIOHUWWi2Yp5kUqqDX4RszKbFgZhiZspW/0xZ+EojZOpXVy5zKDVrvFUSjdR8RAtFlt0x0E5cj8ctrVjahUo06OqoYVZ0lZML0CACYgTYdJ6YqlfOKSQalSrTfklpUxAsyg239T1icTVuA0UYeCyLUG6GCrGCoZxJJI1G5ndupnEOeyjUDTDtqpuNPKL6p1TBN4iQZF77xilWi/wAPcXfN9ub/AKFvEKVDLCKqhqJU+HT6yukjaAEljc9vqh4Xl2WvSLtykmFJOkWaIk9Axj1OG/tXlDmatPS5RUQgFwIYmCbA22HU7YWcKrMjtTNNlNPtD7ze4AgzII+wx3TsYsNzcckav4f+qX5NZ4r41UAElCom0SVvYCZ+czPe3NIld8dcN4mSKgFELSqOW8Ro98x25Qx736AQcFikL62C8pYk9h2G58gN5GIMy9ejw/ExvJUd/RE+VUqgU8usHS0ja/Q+9zR/Lg+lV0sIsFsBG0WPr1vPfCnJqpYaFJDCDI5rQSQb6TqHToI2OCUld8A/TwLncKa/WD1eHV3r1a2rwaZPvNOlm06ToAIltJP8GN8QyiKRRpOeWgFLAqRpJmBeRI+2LPwXPFabrpGlQagdr6Ha0gE7gTAtuelsU32izJnQGkdbqZJ3MiSJ6icXRmlDqZ6mDJGOPzZ7+Xu/wVDNVmSqe4PTYkbHD/IVxUkxDAXH9sKSB2Btv2jBfD6bCWBAgQf7R1wmfr4WzzpKWabpbGamx8jb9cRVFI7n54iy9cgmYvE/SxHlH6YLNGWnmBiINgRvsR98JqmIcWhFnqbAhgxJg7/yOuDPZ/MmdN7KSTaABe8/oMQZ3M6nKj4Zg9yN/wCeWDeD8OdkYsEqUC4VlDJ4gc+4Vm4k7mYgHFMdrY2FWrLWgVaQ8OsEfVpY6TYQWud4g9rzYnCz2l9ph+Fp0tBo1W01CoibmQxYU130z7x3xyuYTKUAlWmrGowJYZgVV5SJV0jVTZSD7ptPWMKOO5tatNEapr0jkMmRMEnqDebW+VsHJLgonPrSQjzHFarMSWaf9UfYYzADhpO/0xmDUIiLLnWQKZ6joJgdvPESGObQFsYmJJiATaw+hJ64LzdNRZJAUySbX7kgzM4HGXZj4YPMOZmNiJ2C9vXE2wkvczg2bbLVhUpVWG6uSN1iSZKsvvAxabDzON5lDVUh1/MdyTVcC6ECb72iYF9xFjiDMPo5QwEcxkTYbzY7mBEdZ645yvEXFWAxIJlyRYiNlHwiD0vjVD1da59zbTXyLEvFahTX4b8nuOCCARsqofgnS02N2sbHHFTNuoaoU1MQQfzOZZUEzygQQSAN7dxhXk88PxZNdmFIjTyiS3+VR0WTA1dIOHJzVTSBbV8UTpJiLDpy2/thGZKFGOXc7TNtT06kcPJ00yuqFsQw5oHvHz8r4k/6oEqM7UWVxJ06WG5PSLRcR/TiCjX1EFgCVkSDe8W9bYkzOZNOojgCGfUwPMYEWE79tuuATT0jG1aRFmeOipRqLWXTqDFXEEgvbSzETpAJ2kyB0GAMvm/w4Txg1TUhGhtSSIKqzCZkBrSJg2745zr031tGkk8qAzG/994wJxjN1MwyMwBZECahctEnUxmSxm5xSthzy+wY1KsaAr/l/h9ZpOFlSKhll1AXIK95En6E8Lq0sx4lGq5DJTVsu4NhAHirEdYLTHQk4raV2WVHu+8wBMSNusTeJ6ScNuG5NqVKo7WZgadInqCNRPzA0ztc9jjnoFSsmzmdXxC0wsCI6AqITbcLY9LYvfAsomXy9JK7jVq8UKWIFPUFMahAIm8m0se04oOY4for0FrD8ptD6kMhqbG5U+dx0j6Ye+0XtB+IrDQR4IPxA2vMwYvF/IfcotQ33DwSUZOTC+OZ2iayqKwKapUo2ohj0lbxzb+cTgziee8JnpuyawkeI6hgk2gyQSbAxYbbxgjhvstQpumZSpTqUlBLaotymCp2BDRYgEd5tirZzjdLnfxA9RpldBhum4AUT369sPjxs9PBki0/MpJfy/35CXi2YpsCukO6mBVDGTG8grJB7EmDsTvhWXdEcKxAqAau8DYT2vt1GJkUSSqwPNibeff6YnNGewBH8jCJT7s8vL4mc59V7IKvEarJSSQFowUVVUCV2ZoHM03kzcnucP8AjebUtl80lRmYsQ6ggMukr06Egm5kbRYRhP8AhJwKBpkdQPt/P3x3VoBZX0tD8Z5HAKmLhVB96AxhmAJgxBMWnbDHO8RpBlVUqqpUnU4hWjYqOxg7ncDuYqWUqkgWFrk/z0wfmTKBbkG8XgT27GY288J1bsFSVvqV2P6WYenDeGYhX8GsI8RWMBhZl5THvTdhaYBE9qs9SqLT8PLrRB5leEDVJ5TKqtuaRuQYnHPDKAeoors6sylS2qIFgEYklSulSbCVMgiwwZxOqBRanmZWjTUutWnBcLqlFK6QKjGO4A1SzC5waX/FBpaoooU+UbjDGpxsIaVGEIVwxGm5nm5juRfb+AMZchQAZGwJ7DHWWCPmEWoupjAm8KDYGZFsHj3OgcbfVSdDXO5sNWeokAOduxIHoI1T9cO/xTV6YUtLAHUvKoABkdJYwO9owFxzJ0lIWhJVVAY9dXmInr8sSZOqq0xUUjU1ipjyuB6zOMrpbT4Kox6ZuOR6K1nA/iMWXk2BsfITHfDHKZ+jSokgDxtOm66gTJuwY6dMQLX8sTcayrERqUMTqMdeseWK0yX5hJBgDYT546OyVpxbTXBDVrkkkgczTtFz6dMctXtYfXBGbo6aYKkM5PugG3z2OBqtPlnrh6owjOXBuWP8+eNYlcQcbxtnF6zYCLcrIIub8w6gdYNhA88R5WnpXUJkgtLbnrft6dMH8W4JXDDXR1KpmU23t1nYDtgfi1XQXIWQF0jSLSbx2gX+QwmUGuRrWhFWoaqZUgkuwBYDpJMekgX9MQosV0DbFo8oaVF/lhlQDBhAWLC2879+5x1l8wWY6UlQbkeVgY63/UY63wE0yLMcMqEeMrQFq8p0zpMm95B2PTphwAzpJBEnsRPr0OHmeoNTpIESQRLB7DWYOoQT0MXnfcYQ5nP1i+plvJmCIGwt0NjPywGbF1L5hyw1ExUCMqDsfr/eB98DcRqHUZOwECcazL6mtTYSW6zBAtESxMxv5eo3VpUnKkq8FoMwWUCx1ESdMsvMOx67KWNReiXop6FFWo2oqBO3Tcnc97fTExASm7W1kdIgXjf6nBSUUJXS7mT+YKYY6RqAJ5pBGm/yHfGmy1Pw15p/MhkJF1gaTaCBuCR+sQ1s7pbBeG5Ik2BMk7CSYuYA+vlGH+aU6hTamXCZdlJAkU6tSNBJ+EDbzk4iy5QVndddNFBhQeZCBa5vBO/WCd8T1uNCk1V6yu9RtJA1EU6l2HPBvHQeoPXGLcg1GlsziWXd0puyaadFUoAgyCwEnyE79r9cH5Xi65Wm1GtkwztzozgQVPukkiSBHTt0wozGcTwqWhjqafFUyArDSAVvzAr27XxzxXiJqLSBIIpU/DUTYke8e4JgCP6Rg1rZj1uIW3tVqVaVXL0nQD3wIYdARJgH6Tiu5pL6gBHz+4HX54yoCWg/D9Cf7T9hiQTIHSL+v8/XAuT9wJZHJUwOxGonmmAotbuSbb9PLHdMBbwD5f3Mxid6YBuDPkJxEKgAnQZ/l99vmMbSYGwikWK6tJCgjrO/fsMcZvIMLxZhb0Np+uJ8lkK6r4lPQiG9Q1BpUzIsIkTHQwMG0FeqZkFVbw5B5VEFgDcyFvzHuOpxzxuL0Uy8O1ruIOHNpDbm4EfK5++C6TCeYMAomQPOBfYGxPyxvO11os1IIzVBzMQRoII5dPWT37T2wFnM1oXUJ1lZ32vY2+u/Q74FY31bEdDTqQ2osjOEDDmJJCmCYknuLS0MZ943vhhxLiLLqqqC6ljQEzChldXO5ZzEmSbSbXwj4GkUx/niGMC0+tiIGJs9JdNOyjY3sLfv9h2wLpSo1Ok2LK3KeXbyxZ/ZHg+rTVTxGratKhIAUXL6yeUgqpkHyO8Yr1SZ5R8t/wDjFsXiCZXINIK1RLohHMHdQFZj1pm5gRsJw7w63Y3wsU5X7bOuKGnRooSzLqb3IknW1goE8ukg9bdsD1ssgqu6StFXsCDKSAYIN7MfPcYB9nOL/i6lUVSviv8AmUKaGACq6mgEyJI6yLNh1wxBmWIbxFGkllAmACI6ef6YfOKb+Z6jcMlO+Fr9/WZxjL0vBWqpIdVBex0suwYGLERf59sUanURhUWmuqo7DSTvG/1n9cXn2idVoIoQFmYqGYGdCATHQXMfXHndeqKGYWLqCGYdR8/TCUl5rSIMvSsuvuHhmrQAp5RzQo367CY+uEWfpQwAnzJ/bFsbLsKgCmBuHSIM8y6j6Hf+2FntPk7vCnUOxnpePnguHYOXG4vqYiOaAtI+eMwraoZucZh/QKPqXRO8R2jC/M8Mo1dVv9WkkfXywRUb3tQhSBCtudzMDvHTCFNbOzBanhD3yYUExaxiAJ25uvfHOimOJNNtkD+zmXTWQ7iJCGQEUx1EXN5B/S2BMvlEoZcuJ8Qyus3MWkIsiwiSx67YcCigbToinZiV5gIgnmPn1jtHfEFGpT8V9CpVtqQFQyrcSQNRg7GDJ+dsLfOiiMenaQPX4ir0FpUUeQIAOppjr9gY2xXa2SZJDgg9mn6RuPTFkzasg8WGFS6iDF594mdv6cQ5LhINJm8UO06yh9+28N1tN7XwE4ti88epVYuy2TIplnhZANLeJMxZfQfbC7iOrSUKrqixFiek+p++HVbNglmJYVBtoAAkwDOw7mQBuYjCJ1BZoLau7b/Ifv8AphDcVpE2RxjGlyay+ZJI8VQLQVB/pAud9wCR+m2NHN6VAUkW5zbmgk2tIAEW6wDgCkpGraZAMfz+Www4XRLHppnfzm/89O+OfuIt3onzOYigdZLVKxFQt1ME6RJMhSCT56fngXMZs1nc1AOdzUCqLId+U9P3j543msyarVGUbe6I2AsBceX3xC6m7GxgfUgYxWdOUuTitRZDL7dD+3rHT9cD0BLamkmZgGwvIk/z54JqVGRV03k3DXBFyQfqPp0xO1IKD4Yki+km4G0+Ynr9YtJpgfQjp0hJ7byfTbEV5M9f0/n6Y7SgTdj/AG/3xjCSdhAhb/ewwNA2bBDi4BjHKUBMXB2/nTGCgQCem0jE1MBjBN7Rbobm/ljEwuRmeCVm8NaplHcKJcG4kCbkRE3HTEucqnKaadNlp1RLkaSVPRZ27EyDNxPYg5ak+lKimaavK6idOoDtqE79bTiDO1gagJvUbpMyepn/ACj/AG7Yep0tIvWfox0lv5/9/IW8SrEEnSoqVLkLYTYExNvTzwtdWLEsZCq0x1MRAG1pj698M3WWLtMCTJ+in66j8xgbKUwSR8TCQOoUdT674xOiJe4Xw2oqIqgEtsBufmdv+MFkAsxUy6crD1vtMdf5GBcgBqDxbUyr6gR9Jn6HBrKdxvcmOsmcS5PiYDYuzrdSQJ+X374gZXrVXrZioSpFpPQgSQDZZIv59DiXi1enIVwb3gdY/ubYX8QcuWJ+E6QBtA7D+bYow30jINpfUb5fM5elUprRA1wyioWK6AtxDaZctJIO4ECbQL7ksu1apRU61osmskyNwQhmRPMLd47Y8l4adRoAtoElS0TA+hPlj0/h61NCUQfyoYUmqyN7wr+oMAzuY6YfN0qZfhy3j6XS39/67e9ndXJKrU8vT5imrWDfmsCY20kQR8us4879o8ggruEWIuRpAIbqNI27x54v3sxRddFZXXXrKQ+21zq8iJjra4xVva+pRXM6aVXWWOl3A5Q03houfO42wtyk4poHLPqxJa1/IPwTNs6aWGkEEJMEFt9onpbDCshKSIYAkiBFtjAPwyv64U8LdqTnSQCLgsuog9zFz+uDcjng5MVK3MrAVTTMMd203kXY+dgYvjOrqWuAFmuNMQVuE0ixP5v/AIpI+R043hsKCm8t98ZjPNfuTdSPV6QJcTPigaBOqItcf5iBf7TOC/BNQxUEBbATKsIufOSf2x3n8mdWpZBI07dDuWO4Fh7vbzJxzRLNqZ1gDYWgQYt5yT22xStaK1Ns3/08BTpNhsn7TO3X6nAlNKauQWCM5kldJk9ZMg+cG2Jc4oaUJOorqtsAOhPoNjAvuJupzmTpiTUk0woCMCGv/o2gnzm3ngaattj/AC7XqYfWdcvq5ajOJA1KCogdJkid+xxXK1ZSxK0y7MYUdATM9ILQD6TiSn+YFVnZVggagb7kSIJNjMQbAY3qY1EZTCowAcrpLDaIi0wR9O+MkrDeLt+/Iiq5HQ1wW5NcmwB/TFdzv+IJJAYRuPlN7L6+eLbn1UABCGqwVlbyDv6n598AHgHxuoMLqJMhQB5bsbeWJZY31elHlSjsrv4ZiTaw6mw7b+o+1sGZs+DlyF99usQeb72U7b8y7Y6SWOpmBJPIkbHqdIsB5bk/XEuczHhrVo2ZXQLMAw8klv8A5QO0L2xiabp8HcJiNKpHNa+4PXz6en0745OYDNzG8aREwJIO3yG2Oq9ZUhGSdSi8wReJA+R3xHnKDUpAAJmxm0ESD6EYKK0Y5apEtUy69rfqf7Y1TfVU1C0CBG/83xFkgYGo3BPbrtb1MY6pCEY+cfz745iuAimA8liQQYseVuxj4T5Cx8tsTh6aGOvbqMB0zyHzB+9v0jE1KsAq6zYCNR3AmBMbjYeX2xl9jeTVWprPXyEf743SUBwGGoRcAwYv16GMdVGIO2/UEfbGqNMh9S6g0yDvBx30OXIxzvF6QoClTpMugnQZEsD/AJljfzBv5bYQ8PQyzt7xOkE+e8dgBOJK9Cfi5msO8TBPz6bQAThhkMmqQCdNNBqYnooH7kYY3ofNOt8sFz2XNVqVBCApOuodtpgHyAE/M46qZUUKFXMbPU/Log7+GPijziflhrl1CkMVb8waQhsTe/ooXSD5lu+EPG86a1YqTITr/VsY8hsB64GMmwXGtC6jVNOjS3MMxj5/8/XDapnQNGgzMH5Ex/PTCjOiyJ/SzfqR++CstDJK7oNP/tvgpY4t2wHHuA13NTMc2w2jsI/cnG0X/Eafin0vhlkciFV6rmSKSNY9Wv8AtGAuHUCaFQneJ9YucM1VI0FehDqw92+3Rtz/AHxe+AcSq1shOYqOVLaWq1W1QsbU1nUxM37CYmbUfIVLsh2jSPX4T9DGHXBVpoh8UMylCFAsVNyCDI+8jyxmR0qCTaH3CamZpPR5WamS1VQhUtpMajDSoMEb/wCbFX9teLpVripTNSQeYVNAI/y+6B95w8yeepJSq6xGXOoIzDUyzfTy8w6GQCLbXM+eZyuX1EzePsfLyxmKN/QPlFkoOGhhsymD/t2wD7PuEIOqoFmCJ5FnY+TSfnJAucK8lnKiKFXa8W2n+EfM4I4YzKSDt0tPr1A+uCjicU0ZVFgqgliZ3J6kXm9gYxmK41UAkahY98ZjFi+YHSz6c/thXQM0L/1/rjWMw9lcRDxGoRl1IJnRO/mMd0aSkZcFQRAsR/VUxmMx3c9Gfw/cZZ+kpzT2FgsW2uNu2KvVqsatUEkgamAJ2M7+vnjeMwuZ5+T4Rb7UnS9HTbVSBMWky0k99sWCjULZCWJJNO5JknfGYzE6/wDpImx9yv5X319T9hbAb7/M/qcZjMJj8KFy4Yg4ux/EtfYLHlbGg5NySTffysPtjWMw6PYxcEibj1wyr/4Y/wBR/fG8ZjsnYEjP+H8h+2McflH0/fGYzC2CieiLY6c2+eMxmNYa+IG4YPzD/on54eZGmDWggEeOggi0Rt9sZjMMlx9inL8Yy9qh+fT+f/7HP6488o/4tT/V/wD1jeMwvw/wm5eSVh/3B/0DDX2eF29W/XGYzD5cCpcEPEbB4/8Ao0f/AMmxFkhyfX9VxmMxyBkJuHf4i/8A3E/bFo9mf8XOeVVAPLmO2MxmCycfvyDXxGs5bJ14tLVgY6gaYB8hJj1xSaYk37DG8Zg4fCNRDmBBtbHdFjq+mMxmD7AS5AuID8xvl+gxmMxmGLg0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4" name="AutoShape 6" descr="data:image/jpeg;base64,/9j/4AAQSkZJRgABAQAAAQABAAD/2wCEAAkGBxQTEhUUExQWFhMXFyAXGBgXGSAfHBsdHR8dHRofHBsiHCggHx0oHBogITEiJiorLi8uHB80ODMsNygtLisBCgoKDg0OGxAQGzQkICQ2NDA0NDQsLDQsLCwwLywsLywsLCwsLCwsLCw0NCwsLCwsLywsLCwsLCwsLywsLCwsLP/AABEIAMIBAwMBIgACEQEDEQH/xAAcAAACAgMBAQAAAAAAAAAAAAAEBQMGAAECBwj/xABBEAACAQIEBAMGBQIFAwMFAQABAhEDIQAEEjEFIkFRE2FxBjJCgZGhFCOxwfBi0TNScuHxFSSCQ5KiU3Oys8IW/8QAGgEAAwEBAQEAAAAAAAAAAAAAAgMEAQAFBv/EAC4RAAICAgECBAYDAAIDAAAAAAABAhEDITESQQQTIlEyYXGBwfCRobFC0RQjM//aAAwDAQACEQMRAD8AV+y2ZypevTzCMWBhVi40tAUN1nVMm40b3uac7w+AtbV4dN/DpsNXNTCq3iHsWamw02tX/pxXvw6ovihS506TDXgDlJi5gcs+XfGLoFFS5IM6pUzBJKi3WB5483qA7WOadXIVaIZacO6sdP8A6atBpBWuSBDePOwNOOuJsp+FFOglWpTdFfTUJNU1Cgc+H4cAL4eneQGu0AGMJOG5KppDeKFJ2As1tj2+Rg3xpXSwMDVGx5lOrmLR1Mm32uI3r9jm70ix5rMZEIVC0yXkVGTxdKstFtBpSQY8WANU7nocT0aWRqOhJpIs0XaPGZdI8QVUVyssxBQzCj6Emr0aCkyzAKN0aQ89ANgb2N+mChmg02iNuonYyB2n9dsKyZpKkkZ1VyPaGfygpKlR6SsBlQ7OrFgETTUA0wJB32EFiOmJ81TyHhVatM02pM7QfzCwfwVIWjt/6x1c9oY9LCjZureB1mbR6/Mkn646qUPD0pPKBqJ0xPp5Ra/njXkrlbM6u5bGznD6njVKtVC5alplagYBUohhPukGHBBAII8xAlXiGRelWVfApVKoKiVqsAKdZwrJvFRqRVoJgkCYvinZlGfpa2w29cOeEZT8vWOsx3A/5v6RhjyKMbrZl6LFxvL5FVrGj4U+BykCraopeAidCw0Almhd73wHlRllphaj0qjeKBUaKgZqUpehAAmNc6wDt5YHpWt/P+cSCgpM6V1RExNsKfiL7C+obHOcPp1AriiSxRXCeLpCsawcpcPOjwgZ6zHXCf2pQshNBFUhULKGJKtCGoqgs0gVCesQDBOOK3DKdUe6Fbo6iCOx8/Q4I8TUUqKJkFagX4SpvfcwQe4AY47zU1pBp2qKbVz1RnDlhIFhEC/oTvgjI5Z2qa6RVTFwxmJmRESRbf0xaMtSpirV0quqQWmDAImNuu57zgHMZanSZjTEEkECf/iBvBv9fLATzr4UtnWRVkZ6kFTbeHNxb0g/TrtvgT2heSDLDTYqRtO/r98MsmqgFjAnrMW6eW94OAMwj1Casq1JH8KViNUFr3JiNuliOmAwq5/QwmqVlooJBjYAD6SdgPPChMlVqsClMk1LliCVkmDt8Mnri3cF4d4kF294QB1vaf3H8lvl6K09VGSAkFdAXqSbMQBMG+wx6GPF7l/hvBSlTn337sRcM4DSooYdjWqjw2QxpUiCdLbzIIE998R8a4KM0Q5JSqoKwVUaiOhO1oJnmgMo6yWnFlpB2BMUosxBMsTDapMR7pMdCSRG0GdPh1ddIoVXmKroVSSNO9g24kAWtbGt+qx3RDqbS9Pt3EuR4Q4pVKJbxKIILhQWKnsbiPlPe2+LLQydKglGtUWqpMKHBZveBAVtRNusi9onpgXgucqUqTaaZFZqsMUUFGYsSNGwgkkgCZAPTEvF6dTMPzMwp0iSupLtUtN0B07mJ2nrgnNVoOWSPTUIqvva+424rwjRqaJO4pqTqMkCYB2np/qx5hxTSj1DTJIPX7R/vbHpGXRKh0lvwzAQtN2YltiwZmIYxb0J69aH7W0UWrpU07fDRBAH+roZ79Yx0ncQfESc8C6uU/uJOH0FYyXKabgrvP8AOvli5cW4NRoU0FI1fFrcqUiwnSRBLee1hG53jFOoZYOwA974QLEnsPri+ZDK69ZdjTzNECFPQyslAepB/wDcs4xepUI8MlJNd+33IvZ6i6K1KtpGg6SXXaTAERJ6c3nhdxLgYpNWOhTRVCKd7KTbU4A2B1aR3AmYvZ6nB3pjUz60Z1h5JLGxOr6bzeMA+02c8DLsSiM7T8JYANYq5IvINtgJttjmtWWeIxJYlJfuirvl1pLzKULUw/fxSGJUgA8o1R1EaQYJ3V5/M6kNiGj3pP367W36D5xMtgYmMdskgdQehGMruePZpa5AAnbGYFrVHBICSPT/AHxmM6GcehZLT4YJjVBXsYJIg9r4AcAUlWAxZNSmPiiSD88M8/T8OqWS4Y6XHRdhckx+m3lg+nwl6p/7cKyqBZnAJgXgGL/zfEqXsHVqkJ+HVNAM01sAOdg0HTzaRuJIsYgYjLJ4rOVB1+8vSYOlhAsACT6xvhn/ANJNVm5SKl5W0n1nYDvbpjjMcCqperTKr7uqQBqtAPnv9MbGEm7Njina0APmafhMtR1mLEKSSwkLBgadhf5YiNViq9eTpbRESGjzJM9cGZ+goVHqONaoDTMhrgiFIZrwOgGw264WU6TEqS4prIVmQDpJkqLsflGwxzVqhdWH5GtSYNBHiAc9r+k7ftfEdb85j/lG0b+naJnA3CaburkAWKrezNIJ2sdKgelxg4LpNhHUYlyR6JGSOsnQVRpPUyD+xwUiFfMYjoS+r8tzpGosqFlA8yBb54Ipq0e9A+X6kH+dsa77i2nyQ1cxTnTDFuyox+4GkfXEOSpVtP5hRe2m5HqTyz8iMQ8R4oqLFK7kTtZfM+fr8+2MZq1ekFy9NmE6HIILA26T7pk83rthkccnwg1jl2QVlwBT96FAN/IdST5Y1wHJ6g4BKirq+ELy3iYUEkruTgxKOdy1WkTQpLTNixHiKDueq8wi3zud8LeN+171XZXWkwEgVKYZJtuRqMi8ED1B7tjgklcnQ+GFxSlPSslSqVL09ZJDcr+9qgBQGv8A5R7395xvM0AaZ+GoCaisQdLqsKVU3ljJPQDRE4rtLidalT0agoI0yvvEAECADGzESe+GWWoaKXiVEqSACFDX66tSi5JJB3EX8oVJKL6nzwK+oZU4hl0p0UFMVPzFarsBpJBKHeVgAybXPc4my+aTLfiEY0/DV/EoUwpILSQmpiRqVYBuYN8L62QastOajiioJIYAEamkrM3gD3mm5O8YGPFgM6tLL0aKo5GX0VJqIdRAZyxuWvv0FvV+Gr6Y8hIsfCM1mM2Wq5latemo0u+X0Ky/EDoBDEgibSdsNvaJvFJ00aqjSYd0iTMgdj6Hvtil8U9o/wAHnatPKwaClUhTBJAAaHH9RIMzcYMzXtBWeUasQ7S6gEEdOQiBq5iQPSPLFV9K2W4JJP1PXATQ4kppsag1li+kvKjlgBp3BIUHSSRJtgLKUah0v+IYgKW1iIWJmbQtjv64DyTM6VXZQ8Bh4hIUkMBq5Ny3L9wbzhm9V3y1KlRpjwyAtVnIHqI6ggC/nt2HrilsbDxEEulx++xBkvaevTdmp1ZqVBz1HUFwRaVJFpB8xt2wxT2rZy5rP4YAUIqEy8GB5mBv6+QGOV4DQR9TE3sE1W+vvHbGs0iEEKgVYiw3wuPiYt+lWv6I34iWObar8AfH6vi1xDvpZbOxJiRNxv1jvbC3I5SrIBIEXgiZPn3364dCmJ89/T0xPxSkgKKAAyiW07kkCxPlHTucd5jaFSzOblLj97CLhuSNRxpE1ZJtAiPmJOPS+JpTqsjNqZlSTAGt2kgAAD3gAJO3NfFd4NwCnWJqVAVBNtBgkjeB1OwnFzyJpLSJQhDR5WpwSYudxuxBJO+3lh0F6bZX4ZRUOp8v99vyLKeURlTmZaMhnXUSZgsQwHxdh0jzjFJ9qP8AvK9SsiilTDFAhaW1LYErEJKgfT549OLUwGeFfW3IIVVAvALEiGmdyLDHn/HM4KIL1BNRp0U2cMQsldTRe2kyB3A5dwEpO6RmfI5Kv5KlVy60jp8Qvq2kR+5GO6azY7dO+AM2jk6rGOYd53nbfywbSzKlVLEAt17d/lgmnVkMvkS6B543iXwGHQnzG3yxmMBs9eq0qbEslLRpkMrQQbTJHS/z+uEeTKUXWnUVXQwEVdUknpIiIkxtIgRygkuuNbMCmqq19QYgBQRYrsfXywvrUB8arq18rbkiRFpAO3WY2x0o0j2J4airW/3YZwuotVmFBCai3UzOmepLEsfS+F3E69fWwqhmAWNIEgkEEGARAsQY6ROCuFZlErAsAzglCkalNoUkR1LNvcGb2GNpnqNPVoerUqz8S8q72k9L+e2AW1sSl1aloVPk6FbQioUqkgnS8r2m4kR/xOC8qERGpCmgUkamlmJI33Nu9vPEwFI6TmKhCsNTlQCWIPrYkjczgevnaVRnAUqsAUxOzH3dRnr1ny8sA77CWuyq/wDTilkTd6bLoYTJa6rcAAarmT8rG0nA9TJHfUZNrdcS5jKsr3m4m5UwOoECe2+MyXiVqi0lK6gRpFgTv9j33MH1wqeJyYDwuX1JspRZVI1MV3I6esAdIGE+d4gzFk2RRbuw6nfacWap7K5kuj1wTRU85y7bLB21ANcxJEkCcO6XAMuCqLRVRqk6pqCR8Wp5YCDsCJBA2wzH4Vr4uQ4+DlLuU/J+zeTqUjVfPhWgF+Q6KZN4ZibXMXiemH3AfZqtQpuKbAsSW1yVtEAhTtH1knyxpny4qNSmn4AJ06TKRN5udAkk9psItIlfhtavWeM7UalqgqajKI7BJCON4iNrz1o0uOSyOPy9wXU6/izvPLmamVhvEqGPeMBRf4fhnsQCY6nCDhVEhXpnKhhHK9VFmmSbtrKCJi3NNrYbZzh7UEPg+MyMvMWZNE2hIAtIt9MIKvtJUinT92mXAhZ+QBmY6RfoPUW7ezsk8bknL0+2tfd/6TDh1JnSonMgs6sbEjYqYlgD0NieuCK9fxGCaXA1Q0QLdTZjIAMzNiRaYxxTyjKSKdUQTIGkMLwe++JeFo+rUzBhGlrdSZtFgI0/fHnZZXNyda45PNzSubdV9OArOVBl6Eqo0oLCTEdhuT3jsDijVMpPSATAjYTuB/4kmPLFr9paghECtMyGgRGxE6vTp+2FvCMuiSXYkH4QLbmNz859d+peG9MeruxPcgyns1TqoBSSp4kEGOYGJkkRYRa1sNn9kkIQvUUaVAATmaN5PwgzJtNyZ6YMr8R0lQAVQEBtgRqFvsOvlttiFKpZ2UKaoS7rTPNG4NpMEX2nBOeWTqI+KvXIStGjRDFV3MszGZPpsPkB1wtzvFyWZQDI3m299t9u+GvG6oeiFTLVKTpzGBIMbA8onuZA88Vk02d2ZmAZrkEz9hJ2tfyxvkJbm7YWZOKSJaNaTJMnEjG8RvjnL5dQ1wSfkB6Rcn6jBCUAGJhb/wBMn0lpb6EDywdqtEeu7B6pjlF2P29cZRojqYwUUvuYNoJMfc2x0wvsB5DHA2g/hNZmqoiQg+GWsSbQdo7z6/OwZ72fqU6jt46yFTnVLgydXLqgsYi/Rja+KTTr0mvr0gAk2jaOlpN8G5XMeK6Mz1LEES1tzff74f1XSZ6mHJLLJRyUr4Gmbyld20svh6iNTg8zahoMCY5hEkSVkYS+2KpUC0lSrTqU4AVnVaRgsupUNy0W1SogfIk1PacUk8OqyulRSbTrSZaQ0sYJMCwi3c4qi8RmDBZp1NrJYEqAF5jzSLneNu2OjXKEzca0YvDxtruN9Ck9pgixMkCZjscLs/lKazNQl7zCjcGLibG3W+CKteoQFmYXTv0mY88Kq9Bjbt0Fhhkb7sUmQpMY3jYXG8HaNs9bo5jSUSDqBIVrAMNouYBMkkeU94ziPEBUkqAG2gC09SdxM9txjmsZ5WAOu6npJgz54FzI8FkC6TpgybyeoNoIHSY+eIcc59LafASnNbTOMzLRSgowsrKeXoSZJJuDOkHtbEx4eFNEMvhkEKakEAyFGq55rKWOx5jYWxxlM9pqh3XSmrUIHQEyB02JH9sHZHL0qz1IVvDUM6KTuBcyRt6g7nrjOrs+Wc25PfLA6nCHrVlpU9Oq27CNpJn9gCbY4qezGYo1jSrI7UpDQpBLgBtBkG8dQDi90eHUHdNCSDTK65giF5dInsoHeD64JyNZdQU1DAspL6pG1mJkkEeZxRDEu7HQwJdyt8C4XRakxqUq5eWA54YBZOzdRBHNPlh7luDUauWIp0qWhhN6a6vQtGrUCN5kEb2xOlSn45KMSVJFyYbUCDPQwbfMeeK/xHiVanV8GiHIvqC35bGVgEggNvbfDn0w2V9Ki9a45O6HGCaTl6VdaTAFZDgEWmbAr62wJmK5zyGgt9B1SbMYkKTaDbeOsbYZjjgpKUXXUZh7sEsNrGRax69jhSmapCkfFJIvCsj+IDa2sNynaTqg9ox0vi2xzxvqfVv+d39AfPcETLmm1OsS5gqGQQXF5i/L63FjOOOIcTqrVXWqKXEkpMi0AgTESP1xA2eotWIDJRQgBQ2kEdiQZmTNj23neoce47Vq1UXlEAIWA3kzzH+nygb4WkldaJ3khii6tP8Ap+6fcejN0gKlKs0VKdRSDMhwxBkecGe/Xviv5imlautMPoQMYbb0jzsAJxFVTmLO1zvNyf59MMPZpA1UkiSBKtFluBt3vAOF5clQb9iTP4l5UotaX8/cd1woXSXMtyiDzEmwnT95xPwymILoTzG47AbCNtuuI88LACJJtPUgSI+YGCmqKlNfE5YAU6QSJ/pIErt5Y8tO8aruTNCnjesvDEEASsCLHv52+2IKdenSBdzZRJ7+nqTb/jHNak5h4cqxgM03/wDI7m32wlp0dRWnqHvgajfcwSR2649DHCopAqNsM4ctXNPUIpuyPzOFGoIPgMx0KiO8YuHswv4V9VNNBqUwNRdrlTBJSdLHVIkTYHbURg72ey9JaKgOHoICSFI8SrVOlUEgkID9RYeYMyFEE6M0gdaQPhjURpLHbUDJETuN4+dUFTVHq+GhCDjav97CLjPt5qABQBgYYL7rTsdVmFpsJt6YW8T4ilT8zRzDcz0i4iSD0g2NsOX4SqvTaoFZCDpsLnVzSCIBltIubEDeMK24LTWsaQZ2UKGKN0LFiATAOkKFIHWbmxGFZZyjBuXH7wd4vzo4ul10/a7/ANBZBXUCCAJBxycwoG8HpIO52j52wRRytJnfQB4ZIUBbBmUXPkoJi2/6x8TyKqC4PKkEjysTBnuBbEvnRcq9zyOhXR0tVY5vmN5+mK0nFqtNiCSUk6ZA1AdLm8jzJw8NMzscD1ANazYfE0X/APHz9fLDscrdMLFCLl0vQHRpe6z2kTbe/wC+O+K8VUJ4dLmlRDTtee2/98aytKojKlVG8ME6TIne9xab4W8RyugsAraV677+focMeOLlsZkx9L/Hc5y1bWjrFxzOx6/zbBRTUo0ofOPL9cBcOoapB93c3jDvhZMSQNPTv3v9cZP08C26FlNf7emB81QJ3NvLDDiyHXqiCb22+vXAGqbNcjBxdqwkBOoBxmCGoDoG+mMwdml2SjUSSskWJUknl2VRvAECLHbpgyjXDnSdaKW/Mpg8yoDJN97QRYgwe2NBF0awxJDlCsXg3Ujmm/p2xmZEk1GZfFMwVMuLc3JHxAxPltOI0FzyWPh2Wo0aWphTcMdJLxDA6gCd4tHYgz2wmatRakwqLUpVlUqrDTpeDA1TzNYzNpjc4BTLZjQFRiabsxRiYWFLF5tyGSBPLEnvZkC9SgHqeHTOqmqC2l7RMCdIVTMjofTDpzTXAz6DWnQrVcnRnQpIADFwAyiUW0lgI6nt5jDThuXpJSanXVK7kkyzamPQWN1gDe3lio5WvWReQRTAWoVaALkFDpJm8bdROGud4kuYQnwfCzFP3rrDRG67mxNiOwM4GOSP3HQkm0ma4hTem8UhFNjywZIJubkyL7X7Yh4fxQUjVcgqyNDCQSxnf3oIn5DEDcTrDS7IGRmlSZiQQWG4uZvbrjMwjV8wUp06YFRYYB7GQC3Np94wfh3PXD/Nda/w9R55LHSXb25r37hNCsKn5oA8Z2lQgExe7AGNoMnpjKGRfMMdZGo7nllYsoMQDKCxI+sYYcKrJTpMuhVqUZVg0F5Wxv8AEDsGB7DClc5mvENelAUrHhFhEWMXSJ3g23OAipd9/ImgssovlqhZ7TcFy4YVDWMghagAnazBSAIaYHfmwl4FkKeZq1VSuuXAIZFKFyy+fMANJvJk8w7Yt3AM/wCMtVCrA6mD03UTzkyTG95udiLbYS+z3h5fiB8QrTD09Gm2kNqQgSP9HXuMNsXmhw3TvbfcT8b4bSpOEVlnSAzDZ2Fiw9d47zhdk658dFpsaYmCw3jr9hthl7S6TmajgFKZJZBFiQIBk2gm5i98AUcsdQYWYiQexi1/vhM2t2Q51U3qi2UsurfmE6tJNz5CSATfA+d4gKi6UUsGgAkXJB2A2NwBPecLDmavhsmslDYyBJte8Wtv/wA4t3BeG18ll0qEg1WWVo6dRQEyGmeUkTbb5ziLD4a5W3dA4YeY6BKeRfK5V3qtqAEinYgOSvLvBYzt/Ue+E3BeHHO11hSiEnWyaVCBQZM6CJtEEeUjcejJnFfLBqrBK+mHG955vJZkgdhv1xXOKZ9jpGuzjSRva5gC++/nJ749DJSS+R6MsVpJaomynDGRqiZamNauHosfdaw0+I0xYgiTBIAIkESR7K8HzWZr16mfV6QA5UUQpZgQSDuQIHrO5jDfhOXZMuCusVFUQv8ApMMB0K+f6Y5yPtPUrk+EpGgwWdYkXugNzfv9Bh/pdIfOLk4xi+NFB409WjmXVy1SgraFM7KvSRAEMfmQT1wsObArOVK1aPQVBqNwJAnmsbSZti6+0XETSLVFQvrb8wtIUT2tf0viqZ5aLsrqhSQJAgQfLoRHkMS5cST5IfGYYwfx79t/73I8rnSJ0KqJ2WbD+mSY/TyweueSBbzuBv8AWP55YXDKcxhpUbSInuRfvb++CEpqpi89oM/8Yllji3s8+fUnsIqV9UkAztcffCriGZ8MABTJ2MdR09cHOrt5Dt/fGqtIaSJknz2wUEogRlUrAKLGRqmwtJt1M/f9MFVqaVEhpZRzED4z0HpJxAtNl1TDA9jtg7K0zZSvqbW9OsY2U3dhSk5O3yJMrwx1VnqU9KAz3AHmdvrh/kODVRSZ9LBBcyIAsIuevlvjmrlai1GZahMXKsTuNhHU/I4Z0+JVayeGWbUxB0xGsjbpBidtvLBdcZpjemLWrsp/GK7LAZAVk8wntsR0I3nAtCiWpiwU7yRM9oxa81wtKoC1GbnMqyAAA3MNO5AuYwly+UIqBdZqfCvKV6X5SJttfDGnGKCninCKb7iRqF7sZ9RjMPqvDrmwxmA84T1UPaj0gDGudXWI0RFxJvqPS0d+m3op4W8uHiItoI799X2xHlaVNmPiOFWCRPU/5RiQ0lFAtrXXq9zrp6T/ALbYKONtWHt7AixEEnlB2J+w8jY4YUq2pbCBZp67EWO8RP1wuqFWplB72/WJ6D6YJyiMiFSd+lrDt54RmWrXIKk0T1QGWXUOT3EtAEkg7iB1xs1mFHTOiXkEpLMWEKpMgxEnUTJnewxHWdRBaJI03HQztF5Aj74YUuHoCtZw3hgEHlEsRy3BnTO/faBJtmHHIfhhOTuPYGXKVEq0Vragik2X3XBggQx0ptdpkiOt8AcWzIq06pSwZmRlgBUmRy80sY6gAfTDasaJHhUlKtbkbVaJJ5iTHf5YADUvw7FU1VYJNRjGm8RTGkQbbm9t+mKkq+HgtUWl6Xp3+LJ88lM8KpVMsxD09FKpEyCI6dLxtaGjpirNxvNBCoqBV94gKJ+UrIHkCPvg9xNklQwGtVnSxEwxXaeY388D1sq3hF7A7X7f3/nWMD5sezJZ55KXplwOs/xmrSUUkXS5CkOp2EkmVKm3KbTbEtWpRr0KatTSuSxVTUtUpHSzETGojl90mD6WxVMxnHqsXZ5c7QALREDy/wB8ZRrPTcODzrMEjaQQf1w7zNlUvHqWV9auL/kf5DiC1VGWrUvEIZtLBoIK6he24g36jcbzWsmlVq6rTJYmpoCO3VmiD0FzuNsTZLOMlTUvvSSDvEgz+u+Lt7N+ylXKVgasbJBI1AlwupSbcwYTY7xc41evX7Qu34mk+b5+Xb8kvCPZ+m1Q0cw5p1rwi6V26qzBhUU291RE3OHOS9l1yjM4etWrPpSKkSoF4UKoESBbpBw6ymZ1sNMNOpW1ibAw0yJm2/W3SMQ5rLV0YEVGemSdOpgCoawWdIJUeZY4ZDHGG0VYcEceRPS7gC0VDaGBVCgaouoxIEHSdRCwQDI8zvON0+DKtRfAVCp2DXPeACCsD9SNzjqll3rGsGVWo6NIcNKhgykmAeYjmuR2HxNjXDuJiinjKRXEQjrZSxJUWN9MjeSTNgcdcbZSpLqfTt9vmBZnMo4msVSNRonW9LTFiAwKksJgrexi+GvCctT/AAxWmXSo6ktUeOtyVI5Ql7FYHmSMVDiFDMvUooKfiKolQwXSYKltfQTAEncCJucH+2efqotKm2rXWUmoyk6Lb01MwRMSR2E74S8jjdrgizZ5Qk1VV/Yn9quKZQfkl2YqAVqgSs+QH0kCII3jCNnlAy7ESP7YPB003B0wVI5ogSCvyPMb+fXC80vBpnRFSmG0iGFiRJgiQVkHrve2wU8jyK3yiHPln4j1vlDCvygEfLE9CgEAG43uTYnt2+WFmSzgqU9LkK6i02BHS/ltGGWTzYYRI1D7juO+Ev2ItmqikxzSLyIBIgkbgCdp7wRvjgUUAmf56YlD3MbTjSibMZAMqGFhIFvS3WT2xh2mDV2BGlYCmzHrHkP3nEPhv4gOvVTAmLC4+X3weaqb6CDJEab2/bzxHVqAiIK/v642zuCV8y4po6LHSG26/sMS1c6WCq6KHT41MqZ6R3F/K+FTVnChZsotHb+WxlKuCBe0dcDjcsa6fdlWPO4wcYrnv+BhSy4GpwTUTwyZJtr+FiuqYDH54NPiU8srflqCdLQzaje4NgRsfK+F+RKBNRiSNhMkAggyNhb9cOuHU5p1RV/w51lwTJ7zqa/LYem2PQrXpPWeP0+j61x2+Z3TyeVYAmSSBNj29cawP/8A51X56ZqqjXVZFh8jGMxO1fYhqT3QiqMpsOvfv+uBqcs3WRf+dY6Y48OTFxHYW+WOfw5MBS5YmAApknp5nGJEKGNOg2wMmxKzex7He5i2DUZmjTTO4UEXA1EovykXjaMb4DwE16PiLmkVyTppMpJle5EwIIMRsR3xbOG8PSmUohwa6jWCQVWXJJCA++LR8gd8GsSlyUY8Klzr8ivLezdNVVs22mo1xBYWBiwuPdgHY+hx1R4mA9RKa2YsUJWNI37nYSD8u+GnH9M+HVLeIAIcNKz0gbKe4NsLawFOiYpJqMB6hJZyT0uIFrnTAv8ALDmunjg9HGlBaWtWB8QFNUIprLsJaq7AmT5wAieQiepPRZX1BSjKBJBhGBAibhuoadXlPqcGZzMro0KCNUMzHaQIiPMk/TAdDKhrBr9v9sQ+IzP4IkviMrT8uLI6a7DSASbGftH332B7YW+0mWdaXKx0Fude87H0m0eY7Ye1MuniMUlgjaVLC5hRLX7kmD29ThT7QV2MUrBfeLHt/wA9PIYCC6ZJe3JHtuvYSGqrwQmiJBi4YybhY5bWiemJA6EgTEwCx2F7ki5gDywGVkzdQPdjsOnnO/zOL3xz2Yb8NS0Iv4mlIr+GQo8I3p1JbTLiw7k6gZi1lbNUbdg7exWnRWp5mjXoahJpnSWGoTB90wJsGnyJx6lksq1ZVJZ1nnNxcTcGx62tH0wG2YHh0Cvg12qfmuQOVmKhNYU7y8CDeY3IgmcVSuF10iLqWKEECYnSbyATJ7i/fDU0i6FRjruCcapLTYVFRQA51sJNgCBygwBFpgxC2tiLNcVSpTKNpAe0s0EW+EyOaO2A+F8Sq5mmKKrTVyCWqENoF45BqJdwpE8wEm56YIf2e/DZdtNVderVrewC26kG8zzR22jGxndtbRVjnDifPYW8FcpQqUYClgZLWMkESe9o27DCx+CUiKY08tPcKzEMd50m1ugiBjrP8TZCFRk8KLuGBUyYF5tfvFoOxwq49xWrlwGKlqLiEcNCrUubReQLgNIMm2+C/wDX06V0Vy/8ZRc9OjOJI6UmH4qdBsDqVnVumoHSWAPuG8SdjGFFPMnQi8xWWKqCIG0nSWtMRPke2OM3n2q6CwvpFh5/vjSZYgSILWsRb0/3x5+SScj5/Pm8zI5MZUqUghhHQq2EmeyZRwnwgSnkCSd/WfPbFgyX5gFrn+HGuKUA1B5MQraW7HYR6m1t/WMDCVMTG70Vha0zDD7T87WxtGJMx13wXlOAx4SUyRUbnZ2FhKHkI3+Vzse2MoZCpSADw0jUCt5U/wBjb6Ybkx9O0HkwyirD+H5ldOljEXFum8W7fpg5NLAMt5JH7YSI4kQdzHebf7Y2Hb3VYgHcAkSPlhNiOnex2uWF+h79cQVSw6A+eB/+ogLphiwWJ/eI3xqhnYADCQNv51xiTTMoiNQQDUI87bjsPKTt5+uBatgAsX6dvL6zjviTB9IXa5g7nAtNYm9xse2DjBX1B2WvKEUqMVtwAAFIDQ5gEW2Bm3rOD+JUmTLKKaLV2L39wDsIib79IHeybhBqOVLxKmPEYAnTEACT36kWthxxaorBaayKg52ZW5Wa427xzEG1x2tXKaUW2erDMlidtrX9iVuJuLB2AFgBNvpjMAZviGhypo1CR1WIPpJnGYjXWzzlkn7nOWriq5RJq1GWOUGyqQJfWBAMCCCIttMYMy1UM6shghZJp09MGDqPKxJgSZE22HTCp6QnmIv8Im//AIi2OQ7ITpdkJGkgGLHp3v1GH0cmhzwjidDLVjVCmrpUhQD4YmI13OokwZUgD6YtvFuIUXdWaoHCcrFrAMszAjaBbcbXxQsjTq1UNGjlxUratRY3YKsWWSAq6rk7kkD1gLimHWrSC1AekSDENqEGem/djvBBRyU+m19CnFl6C4VuIhqYXnao3Q04IB92ea5g2ECOotGFjVnI0O0kCYb52jcwBe/TEFHhbLTUaagFUU2RyZk2LFBJibGQJEDfEiU3Qs1MyBynWBqI5gSpGkxBMqBG19oTLN17TOnnySe3/RzWQTJM4LytBbPZl7aiCDaJHzmNjB3xxkqgDKfBNTYGFlZYkWvJtt1JBsIxPlXQq0kiBIGhpY9OkQBeZ67b4mxxa2xEI16n/putqVWZQDpBMGYt3gz5fPCTiOo+BWqqppNVhwvUUyGZCszdTPnOLFS4uUcMw5GHhsRykrAVulyQOsXvPaJeBIgqs6O1SlUDAG9NrTDAdNCkzIBAMiwxTiVK2MhCoMF/6Xls0wXJqtKsrvTNNpZXRAzI5knSWAgwYmT6nUs5TT8PXdqv4hCq5imjlpVI0mWNgYEiYB84JJNCdLU61NHenUcmnpNJGiUVQpmCpK6gSQbdSBD/ANZzNDJU6NQArV1eEduSQSLWMH4tzPzwbZi1sY1KqVKlMZbxPzS1RkpyQGn3lUnSGa5LAgWubYJrfitBp1qmlXJLqdRIDEjnqESF5TYem1sIOHUWWi2Yp5kUqqDX4RszKbFgZhiZspW/0xZ+EojZOpXVy5zKDVrvFUSjdR8RAtFlt0x0E5cj8ctrVjahUo06OqoYVZ0lZML0CACYgTYdJ6YqlfOKSQalSrTfklpUxAsyg239T1icTVuA0UYeCyLUG6GCrGCoZxJJI1G5ndupnEOeyjUDTDtqpuNPKL6p1TBN4iQZF77xilWi/wAPcXfN9ub/AKFvEKVDLCKqhqJU+HT6yukjaAEljc9vqh4Xl2WvSLtykmFJOkWaIk9Axj1OG/tXlDmatPS5RUQgFwIYmCbA22HU7YWcKrMjtTNNlNPtD7ze4AgzII+wx3TsYsNzcckav4f+qX5NZ4r41UAElCom0SVvYCZ+czPe3NIld8dcN4mSKgFELSqOW8Ro98x25Qx736AQcFikL62C8pYk9h2G58gN5GIMy9ejw/ExvJUd/RE+VUqgU8usHS0ja/Q+9zR/Lg+lV0sIsFsBG0WPr1vPfCnJqpYaFJDCDI5rQSQb6TqHToI2OCUld8A/TwLncKa/WD1eHV3r1a2rwaZPvNOlm06ToAIltJP8GN8QyiKRRpOeWgFLAqRpJmBeRI+2LPwXPFabrpGlQagdr6Ha0gE7gTAtuelsU32izJnQGkdbqZJ3MiSJ6icXRmlDqZ6mDJGOPzZ7+Xu/wVDNVmSqe4PTYkbHD/IVxUkxDAXH9sKSB2Btv2jBfD6bCWBAgQf7R1wmfr4WzzpKWabpbGamx8jb9cRVFI7n54iy9cgmYvE/SxHlH6YLNGWnmBiINgRvsR98JqmIcWhFnqbAhgxJg7/yOuDPZ/MmdN7KSTaABe8/oMQZ3M6nKj4Zg9yN/wCeWDeD8OdkYsEqUC4VlDJ4gc+4Vm4k7mYgHFMdrY2FWrLWgVaQ8OsEfVpY6TYQWud4g9rzYnCz2l9ph+Fp0tBo1W01CoibmQxYU130z7x3xyuYTKUAlWmrGowJYZgVV5SJV0jVTZSD7ptPWMKOO5tatNEapr0jkMmRMEnqDebW+VsHJLgonPrSQjzHFarMSWaf9UfYYzADhpO/0xmDUIiLLnWQKZ6joJgdvPESGObQFsYmJJiATaw+hJ64LzdNRZJAUySbX7kgzM4HGXZj4YPMOZmNiJ2C9vXE2wkvczg2bbLVhUpVWG6uSN1iSZKsvvAxabDzON5lDVUh1/MdyTVcC6ECb72iYF9xFjiDMPo5QwEcxkTYbzY7mBEdZ645yvEXFWAxIJlyRYiNlHwiD0vjVD1da59zbTXyLEvFahTX4b8nuOCCARsqofgnS02N2sbHHFTNuoaoU1MQQfzOZZUEzygQQSAN7dxhXk88PxZNdmFIjTyiS3+VR0WTA1dIOHJzVTSBbV8UTpJiLDpy2/thGZKFGOXc7TNtT06kcPJ00yuqFsQw5oHvHz8r4k/6oEqM7UWVxJ06WG5PSLRcR/TiCjX1EFgCVkSDe8W9bYkzOZNOojgCGfUwPMYEWE79tuuATT0jG1aRFmeOipRqLWXTqDFXEEgvbSzETpAJ2kyB0GAMvm/w4Txg1TUhGhtSSIKqzCZkBrSJg2745zr031tGkk8qAzG/994wJxjN1MwyMwBZECahctEnUxmSxm5xSthzy+wY1KsaAr/l/h9ZpOFlSKhll1AXIK95En6E8Lq0sx4lGq5DJTVsu4NhAHirEdYLTHQk4raV2WVHu+8wBMSNusTeJ6ScNuG5NqVKo7WZgadInqCNRPzA0ztc9jjnoFSsmzmdXxC0wsCI6AqITbcLY9LYvfAsomXy9JK7jVq8UKWIFPUFMahAIm8m0se04oOY4for0FrD8ptD6kMhqbG5U+dx0j6Ye+0XtB+IrDQR4IPxA2vMwYvF/IfcotQ33DwSUZOTC+OZ2iayqKwKapUo2ohj0lbxzb+cTgziee8JnpuyawkeI6hgk2gyQSbAxYbbxgjhvstQpumZSpTqUlBLaotymCp2BDRYgEd5tirZzjdLnfxA9RpldBhum4AUT369sPjxs9PBki0/MpJfy/35CXi2YpsCukO6mBVDGTG8grJB7EmDsTvhWXdEcKxAqAau8DYT2vt1GJkUSSqwPNibeff6YnNGewBH8jCJT7s8vL4mc59V7IKvEarJSSQFowUVVUCV2ZoHM03kzcnucP8AjebUtl80lRmYsQ6ggMukr06Egm5kbRYRhP8AhJwKBpkdQPt/P3x3VoBZX0tD8Z5HAKmLhVB96AxhmAJgxBMWnbDHO8RpBlVUqqpUnU4hWjYqOxg7ncDuYqWUqkgWFrk/z0wfmTKBbkG8XgT27GY288J1bsFSVvqV2P6WYenDeGYhX8GsI8RWMBhZl5THvTdhaYBE9qs9SqLT8PLrRB5leEDVJ5TKqtuaRuQYnHPDKAeoors6sylS2qIFgEYklSulSbCVMgiwwZxOqBRanmZWjTUutWnBcLqlFK6QKjGO4A1SzC5waX/FBpaoooU+UbjDGpxsIaVGEIVwxGm5nm5juRfb+AMZchQAZGwJ7DHWWCPmEWoupjAm8KDYGZFsHj3OgcbfVSdDXO5sNWeokAOduxIHoI1T9cO/xTV6YUtLAHUvKoABkdJYwO9owFxzJ0lIWhJVVAY9dXmInr8sSZOqq0xUUjU1ipjyuB6zOMrpbT4Kox6ZuOR6K1nA/iMWXk2BsfITHfDHKZ+jSokgDxtOm66gTJuwY6dMQLX8sTcayrERqUMTqMdeseWK0yX5hJBgDYT546OyVpxbTXBDVrkkkgczTtFz6dMctXtYfXBGbo6aYKkM5PugG3z2OBqtPlnrh6owjOXBuWP8+eNYlcQcbxtnF6zYCLcrIIub8w6gdYNhA88R5WnpXUJkgtLbnrft6dMH8W4JXDDXR1KpmU23t1nYDtgfi1XQXIWQF0jSLSbx2gX+QwmUGuRrWhFWoaqZUgkuwBYDpJMekgX9MQosV0DbFo8oaVF/lhlQDBhAWLC2879+5x1l8wWY6UlQbkeVgY63/UY63wE0yLMcMqEeMrQFq8p0zpMm95B2PTphwAzpJBEnsRPr0OHmeoNTpIESQRLB7DWYOoQT0MXnfcYQ5nP1i+plvJmCIGwt0NjPywGbF1L5hyw1ExUCMqDsfr/eB98DcRqHUZOwECcazL6mtTYSW6zBAtESxMxv5eo3VpUnKkq8FoMwWUCx1ESdMsvMOx67KWNReiXop6FFWo2oqBO3Tcnc97fTExASm7W1kdIgXjf6nBSUUJXS7mT+YKYY6RqAJ5pBGm/yHfGmy1Pw15p/MhkJF1gaTaCBuCR+sQ1s7pbBeG5Ik2BMk7CSYuYA+vlGH+aU6hTamXCZdlJAkU6tSNBJ+EDbzk4iy5QVndddNFBhQeZCBa5vBO/WCd8T1uNCk1V6yu9RtJA1EU6l2HPBvHQeoPXGLcg1GlsziWXd0puyaadFUoAgyCwEnyE79r9cH5Xi65Wm1GtkwztzozgQVPukkiSBHTt0wozGcTwqWhjqafFUyArDSAVvzAr27XxzxXiJqLSBIIpU/DUTYke8e4JgCP6Rg1rZj1uIW3tVqVaVXL0nQD3wIYdARJgH6Tiu5pL6gBHz+4HX54yoCWg/D9Cf7T9hiQTIHSL+v8/XAuT9wJZHJUwOxGonmmAotbuSbb9PLHdMBbwD5f3Mxid6YBuDPkJxEKgAnQZ/l99vmMbSYGwikWK6tJCgjrO/fsMcZvIMLxZhb0Np+uJ8lkK6r4lPQiG9Q1BpUzIsIkTHQwMG0FeqZkFVbw5B5VEFgDcyFvzHuOpxzxuL0Uy8O1ruIOHNpDbm4EfK5++C6TCeYMAomQPOBfYGxPyxvO11os1IIzVBzMQRoII5dPWT37T2wFnM1oXUJ1lZ32vY2+u/Q74FY31bEdDTqQ2osjOEDDmJJCmCYknuLS0MZ943vhhxLiLLqqqC6ljQEzChldXO5ZzEmSbSbXwj4GkUx/niGMC0+tiIGJs9JdNOyjY3sLfv9h2wLpSo1Ok2LK3KeXbyxZ/ZHg+rTVTxGratKhIAUXL6yeUgqpkHyO8Yr1SZ5R8t/wDjFsXiCZXINIK1RLohHMHdQFZj1pm5gRsJw7w63Y3wsU5X7bOuKGnRooSzLqb3IknW1goE8ukg9bdsD1ssgqu6StFXsCDKSAYIN7MfPcYB9nOL/i6lUVSviv8AmUKaGACq6mgEyJI6yLNh1wxBmWIbxFGkllAmACI6ef6YfOKb+Z6jcMlO+Fr9/WZxjL0vBWqpIdVBex0suwYGLERf59sUanURhUWmuqo7DSTvG/1n9cXn2idVoIoQFmYqGYGdCATHQXMfXHndeqKGYWLqCGYdR8/TCUl5rSIMvSsuvuHhmrQAp5RzQo367CY+uEWfpQwAnzJ/bFsbLsKgCmBuHSIM8y6j6Hf+2FntPk7vCnUOxnpePnguHYOXG4vqYiOaAtI+eMwraoZucZh/QKPqXRO8R2jC/M8Mo1dVv9WkkfXywRUb3tQhSBCtudzMDvHTCFNbOzBanhD3yYUExaxiAJ25uvfHOimOJNNtkD+zmXTWQ7iJCGQEUx1EXN5B/S2BMvlEoZcuJ8Qyus3MWkIsiwiSx67YcCigbToinZiV5gIgnmPn1jtHfEFGpT8V9CpVtqQFQyrcSQNRg7GDJ+dsLfOiiMenaQPX4ir0FpUUeQIAOppjr9gY2xXa2SZJDgg9mn6RuPTFkzasg8WGFS6iDF594mdv6cQ5LhINJm8UO06yh9+28N1tN7XwE4ti88epVYuy2TIplnhZANLeJMxZfQfbC7iOrSUKrqixFiek+p++HVbNglmJYVBtoAAkwDOw7mQBuYjCJ1BZoLau7b/Ifv8AphDcVpE2RxjGlyay+ZJI8VQLQVB/pAud9wCR+m2NHN6VAUkW5zbmgk2tIAEW6wDgCkpGraZAMfz+Www4XRLHppnfzm/89O+OfuIt3onzOYigdZLVKxFQt1ME6RJMhSCT56fngXMZs1nc1AOdzUCqLId+U9P3j543msyarVGUbe6I2AsBceX3xC6m7GxgfUgYxWdOUuTitRZDL7dD+3rHT9cD0BLamkmZgGwvIk/z54JqVGRV03k3DXBFyQfqPp0xO1IKD4Yki+km4G0+Ynr9YtJpgfQjp0hJ7byfTbEV5M9f0/n6Y7SgTdj/AG/3xjCSdhAhb/ewwNA2bBDi4BjHKUBMXB2/nTGCgQCem0jE1MBjBN7Rbobm/ljEwuRmeCVm8NaplHcKJcG4kCbkRE3HTEucqnKaadNlp1RLkaSVPRZ27EyDNxPYg5ak+lKimaavK6idOoDtqE79bTiDO1gagJvUbpMyepn/ACj/AG7Yep0tIvWfox0lv5/9/IW8SrEEnSoqVLkLYTYExNvTzwtdWLEsZCq0x1MRAG1pj698M3WWLtMCTJ+in66j8xgbKUwSR8TCQOoUdT674xOiJe4Xw2oqIqgEtsBufmdv+MFkAsxUy6crD1vtMdf5GBcgBqDxbUyr6gR9Jn6HBrKdxvcmOsmcS5PiYDYuzrdSQJ+X374gZXrVXrZioSpFpPQgSQDZZIv59DiXi1enIVwb3gdY/ubYX8QcuWJ+E6QBtA7D+bYow30jINpfUb5fM5elUprRA1wyioWK6AtxDaZctJIO4ECbQL7ksu1apRU61osmskyNwQhmRPMLd47Y8l4adRoAtoElS0TA+hPlj0/h61NCUQfyoYUmqyN7wr+oMAzuY6YfN0qZfhy3j6XS39/67e9ndXJKrU8vT5imrWDfmsCY20kQR8us4879o8ggruEWIuRpAIbqNI27x54v3sxRddFZXXXrKQ+21zq8iJjra4xVva+pRXM6aVXWWOl3A5Q03houfO42wtyk4poHLPqxJa1/IPwTNs6aWGkEEJMEFt9onpbDCshKSIYAkiBFtjAPwyv64U8LdqTnSQCLgsuog9zFz+uDcjng5MVK3MrAVTTMMd203kXY+dgYvjOrqWuAFmuNMQVuE0ixP5v/AIpI+R043hsKCm8t98ZjPNfuTdSPV6QJcTPigaBOqItcf5iBf7TOC/BNQxUEBbATKsIufOSf2x3n8mdWpZBI07dDuWO4Fh7vbzJxzRLNqZ1gDYWgQYt5yT22xStaK1Ns3/08BTpNhsn7TO3X6nAlNKauQWCM5kldJk9ZMg+cG2Jc4oaUJOorqtsAOhPoNjAvuJupzmTpiTUk0woCMCGv/o2gnzm3ngaattj/AC7XqYfWdcvq5ajOJA1KCogdJkid+xxXK1ZSxK0y7MYUdATM9ILQD6TiSn+YFVnZVggagb7kSIJNjMQbAY3qY1EZTCowAcrpLDaIi0wR9O+MkrDeLt+/Iiq5HQ1wW5NcmwB/TFdzv+IJJAYRuPlN7L6+eLbn1UABCGqwVlbyDv6n598AHgHxuoMLqJMhQB5bsbeWJZY31elHlSjsrv4ZiTaw6mw7b+o+1sGZs+DlyF99usQeb72U7b8y7Y6SWOpmBJPIkbHqdIsB5bk/XEuczHhrVo2ZXQLMAw8klv8A5QO0L2xiabp8HcJiNKpHNa+4PXz6en0745OYDNzG8aREwJIO3yG2Oq9ZUhGSdSi8wReJA+R3xHnKDUpAAJmxm0ESD6EYKK0Y5apEtUy69rfqf7Y1TfVU1C0CBG/83xFkgYGo3BPbrtb1MY6pCEY+cfz745iuAimA8liQQYseVuxj4T5Cx8tsTh6aGOvbqMB0zyHzB+9v0jE1KsAq6zYCNR3AmBMbjYeX2xl9jeTVWprPXyEf743SUBwGGoRcAwYv16GMdVGIO2/UEfbGqNMh9S6g0yDvBx30OXIxzvF6QoClTpMugnQZEsD/AJljfzBv5bYQ8PQyzt7xOkE+e8dgBOJK9Cfi5msO8TBPz6bQAThhkMmqQCdNNBqYnooH7kYY3ofNOt8sFz2XNVqVBCApOuodtpgHyAE/M46qZUUKFXMbPU/Log7+GPijziflhrl1CkMVb8waQhsTe/ooXSD5lu+EPG86a1YqTITr/VsY8hsB64GMmwXGtC6jVNOjS3MMxj5/8/XDapnQNGgzMH5Ex/PTCjOiyJ/SzfqR++CstDJK7oNP/tvgpY4t2wHHuA13NTMc2w2jsI/cnG0X/Eafin0vhlkciFV6rmSKSNY9Wv8AtGAuHUCaFQneJ9YucM1VI0FehDqw92+3Rtz/AHxe+AcSq1shOYqOVLaWq1W1QsbU1nUxM37CYmbUfIVLsh2jSPX4T9DGHXBVpoh8UMylCFAsVNyCDI+8jyxmR0qCTaH3CamZpPR5WamS1VQhUtpMajDSoMEb/wCbFX9teLpVripTNSQeYVNAI/y+6B95w8yeepJSq6xGXOoIzDUyzfTy8w6GQCLbXM+eZyuX1EzePsfLyxmKN/QPlFkoOGhhsymD/t2wD7PuEIOqoFmCJ5FnY+TSfnJAucK8lnKiKFXa8W2n+EfM4I4YzKSDt0tPr1A+uCjicU0ZVFgqgliZ3J6kXm9gYxmK41UAkahY98ZjFi+YHSz6c/thXQM0L/1/rjWMw9lcRDxGoRl1IJnRO/mMd0aSkZcFQRAsR/VUxmMx3c9Gfw/cZZ+kpzT2FgsW2uNu2KvVqsatUEkgamAJ2M7+vnjeMwuZ5+T4Rb7UnS9HTbVSBMWky0k99sWCjULZCWJJNO5JknfGYzE6/wDpImx9yv5X319T9hbAb7/M/qcZjMJj8KFy4Yg4ux/EtfYLHlbGg5NySTffysPtjWMw6PYxcEibj1wyr/4Y/wBR/fG8ZjsnYEjP+H8h+2McflH0/fGYzC2CieiLY6c2+eMxmNYa+IG4YPzD/on54eZGmDWggEeOggi0Rt9sZjMMlx9inL8Yy9qh+fT+f/7HP6488o/4tT/V/wD1jeMwvw/wm5eSVh/3B/0DDX2eF29W/XGYzD5cCpcEPEbB4/8Ao0f/AMmxFkhyfX9VxmMxyBkJuHf4i/8A3E/bFo9mf8XOeVVAPLmO2MxmCycfvyDXxGs5bJ14tLVgY6gaYB8hJj1xSaYk37DG8Zg4fCNRDmBBtbHdFjq+mMxmD7AS5AuID8xvl+gxmMxmGLg0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35232"/>
            <a:ext cx="3302769" cy="2473888"/>
          </a:xfrm>
          <a:prstGeom prst="roundRect">
            <a:avLst>
              <a:gd name="adj" fmla="val 0"/>
            </a:avLst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51161" y="1167135"/>
            <a:ext cx="2167581" cy="4616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indent="0"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400" b="1">
                <a:solidFill>
                  <a:schemeClr val="tx2"/>
                </a:solidFill>
              </a:defRPr>
            </a:lvl1pPr>
            <a:lvl2pPr indent="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000" b="1"/>
            </a:lvl2pPr>
            <a:lvl3pPr inden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b="1">
                <a:solidFill>
                  <a:schemeClr val="tx2"/>
                </a:solidFill>
              </a:defRPr>
            </a:lvl3pPr>
            <a:lvl4pPr indent="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b="1"/>
            </a:lvl4pPr>
            <a:lvl5pPr indent="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b="1" baseline="0">
                <a:solidFill>
                  <a:schemeClr val="tx2"/>
                </a:solidFill>
              </a:defRPr>
            </a:lvl5pPr>
            <a:lvl6pPr indent="0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b="1"/>
            </a:lvl6pPr>
            <a:lvl7pPr indent="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b="1"/>
            </a:lvl7pPr>
            <a:lvl8pPr indent="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b="1"/>
            </a:lvl8pPr>
            <a:lvl9pPr indent="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b="1"/>
            </a:lvl9pPr>
          </a:lstStyle>
          <a:p>
            <a:r>
              <a:rPr lang="es-AR" dirty="0"/>
              <a:t>Añil de la India</a:t>
            </a:r>
            <a:endParaRPr lang="es-AR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089969"/>
            <a:ext cx="3705664" cy="2516970"/>
          </a:xfrm>
          <a:prstGeom prst="roundRect">
            <a:avLst>
              <a:gd name="adj" fmla="val 0"/>
            </a:avLst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4499992" y="1239143"/>
            <a:ext cx="4399025" cy="46166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indent="0" algn="ctr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400" b="1">
                <a:solidFill>
                  <a:schemeClr val="tx2"/>
                </a:solidFill>
              </a:defRPr>
            </a:lvl1pPr>
            <a:lvl2pPr indent="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000" b="1"/>
            </a:lvl2pPr>
            <a:lvl3pPr indent="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b="1">
                <a:solidFill>
                  <a:schemeClr val="tx2"/>
                </a:solidFill>
              </a:defRPr>
            </a:lvl3pPr>
            <a:lvl4pPr indent="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b="1"/>
            </a:lvl4pPr>
            <a:lvl5pPr indent="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b="1" baseline="0">
                <a:solidFill>
                  <a:schemeClr val="tx2"/>
                </a:solidFill>
              </a:defRPr>
            </a:lvl5pPr>
            <a:lvl6pPr indent="0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b="1"/>
            </a:lvl6pPr>
            <a:lvl7pPr indent="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b="1"/>
            </a:lvl7pPr>
            <a:lvl8pPr indent="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b="1"/>
            </a:lvl8pPr>
            <a:lvl9pPr indent="0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b="1"/>
            </a:lvl9pPr>
          </a:lstStyle>
          <a:p>
            <a:r>
              <a:rPr lang="es-AR" dirty="0"/>
              <a:t>Cultivo de Indigofea en el Caribe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21276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Aparición de las Tintes Sintéticas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Las plantaciones en la India y el Caribe dominaron el mercado, hasta que Adolf von </a:t>
            </a:r>
            <a:r>
              <a:rPr lang="es-MX" dirty="0" smtClean="0"/>
              <a:t>Baeyer </a:t>
            </a:r>
            <a:r>
              <a:rPr lang="es-MX" dirty="0"/>
              <a:t>halló la manera de fabricar índigo artificial en </a:t>
            </a:r>
            <a:r>
              <a:rPr lang="es-MX" dirty="0" smtClean="0"/>
              <a:t>1880. P</a:t>
            </a:r>
            <a:r>
              <a:rPr lang="es-MX" dirty="0" smtClean="0"/>
              <a:t>rovocando que</a:t>
            </a:r>
            <a:r>
              <a:rPr lang="es-MX" dirty="0" smtClean="0"/>
              <a:t> entren </a:t>
            </a:r>
            <a:r>
              <a:rPr lang="es-MX" dirty="0"/>
              <a:t>en bancarrota las </a:t>
            </a:r>
            <a:r>
              <a:rPr lang="es-MX" dirty="0" smtClean="0"/>
              <a:t>plantaciones</a:t>
            </a:r>
            <a:r>
              <a:rPr lang="es-MX" dirty="0"/>
              <a:t> </a:t>
            </a:r>
            <a:r>
              <a:rPr lang="es-MX" dirty="0" smtClean="0"/>
              <a:t>de Glasto y Añil</a:t>
            </a:r>
          </a:p>
          <a:p>
            <a:r>
              <a:rPr lang="es-MX" dirty="0" smtClean="0"/>
              <a:t>Para </a:t>
            </a:r>
            <a:r>
              <a:rPr lang="es-MX" dirty="0"/>
              <a:t>empeorar la situación, aparecieron tintes sintéticos que facilitaban el empleo de colores brillantes y </a:t>
            </a:r>
            <a:r>
              <a:rPr lang="es-MX" dirty="0" smtClean="0"/>
              <a:t>baratos.</a:t>
            </a:r>
          </a:p>
          <a:p>
            <a:r>
              <a:rPr lang="es-MX" dirty="0" smtClean="0"/>
              <a:t>En </a:t>
            </a:r>
            <a:r>
              <a:rPr lang="es-MX" dirty="0"/>
              <a:t>ese momento, un ingeniero </a:t>
            </a:r>
            <a:r>
              <a:rPr lang="es-MX" dirty="0" smtClean="0"/>
              <a:t>químico, </a:t>
            </a:r>
            <a:r>
              <a:rPr lang="es-MX" dirty="0"/>
              <a:t>sugirió teñir de azul los pantalones</a:t>
            </a:r>
            <a:r>
              <a:rPr lang="es-MX" dirty="0" smtClean="0"/>
              <a:t>. </a:t>
            </a:r>
            <a:r>
              <a:rPr lang="es-MX" dirty="0" smtClean="0"/>
              <a:t>Algo rechazado por expertos en marketing.</a:t>
            </a:r>
            <a:endParaRPr lang="es-MX" dirty="0" smtClean="0"/>
          </a:p>
          <a:p>
            <a:r>
              <a:rPr lang="es-MX" dirty="0" smtClean="0"/>
              <a:t>Entonces a </a:t>
            </a:r>
            <a:r>
              <a:rPr lang="es-MX" dirty="0"/>
              <a:t>otro químico se le </a:t>
            </a:r>
            <a:r>
              <a:rPr lang="es-MX" dirty="0" smtClean="0"/>
              <a:t>ocurrió  que la </a:t>
            </a:r>
            <a:r>
              <a:rPr lang="es-MX" dirty="0"/>
              <a:t>mitad de las fibras de algodón utilizadas en un tejido se </a:t>
            </a:r>
            <a:r>
              <a:rPr lang="es-MX" dirty="0" smtClean="0"/>
              <a:t>tiñeran </a:t>
            </a:r>
            <a:r>
              <a:rPr lang="es-MX" dirty="0"/>
              <a:t>con </a:t>
            </a:r>
            <a:r>
              <a:rPr lang="es-MX" dirty="0" smtClean="0"/>
              <a:t>índigo. 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39978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13" b="15213"/>
          <a:stretch>
            <a:fillRect/>
          </a:stretch>
        </p:blipFill>
        <p:spPr>
          <a:xfrm>
            <a:off x="3200400" y="395735"/>
            <a:ext cx="5548064" cy="5624065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1141" y="2348880"/>
            <a:ext cx="2377440" cy="1371600"/>
          </a:xfrm>
        </p:spPr>
        <p:txBody>
          <a:bodyPr/>
          <a:lstStyle/>
          <a:p>
            <a:r>
              <a:rPr lang="es-AR" dirty="0" smtClean="0"/>
              <a:t>Adolf Von </a:t>
            </a:r>
            <a:r>
              <a:rPr lang="es-AR" dirty="0" err="1" smtClean="0"/>
              <a:t>Baeyer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107504" y="378904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Químico alemán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25009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 smtClean="0"/>
              <a:t>Levis</a:t>
            </a:r>
            <a:r>
              <a:rPr lang="es-AR" dirty="0" smtClean="0"/>
              <a:t> Strauss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s-MX" dirty="0"/>
              <a:t>Entonces así  surgió una pequeña empresa textil de California, </a:t>
            </a:r>
            <a:r>
              <a:rPr lang="es-MX" dirty="0" smtClean="0"/>
              <a:t>Levi </a:t>
            </a:r>
            <a:r>
              <a:rPr lang="es-MX" dirty="0"/>
              <a:t>Strauss, poseía el tipo de tejido apropiado y fabricaba los pantalones tejanos de marca </a:t>
            </a:r>
            <a:r>
              <a:rPr lang="es-MX" dirty="0" smtClean="0"/>
              <a:t>Levi’s. Marca mundialmente conocida hoy en día por sus jeans.</a:t>
            </a:r>
          </a:p>
          <a:p>
            <a:r>
              <a:rPr lang="es-MX" dirty="0" smtClean="0"/>
              <a:t>Esta compañía fue fundada en Sacramento (EUA) en 1852 por Levi Strauss un inmigrante de origen judío proveniente de Alemania.	</a:t>
            </a:r>
          </a:p>
          <a:p>
            <a:endParaRPr lang="es-AR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4468398"/>
            <a:ext cx="3600400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422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75" b="5575"/>
          <a:stretch>
            <a:fillRect/>
          </a:stretch>
        </p:blipFill>
        <p:spPr/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Levi Strauss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AR" dirty="0" smtClean="0"/>
              <a:t>Fundador de Levi’s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81294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ja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482</Words>
  <Application>Microsoft Office PowerPoint</Application>
  <PresentationFormat>Presentación en pantalla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Paja</vt:lpstr>
      <vt:lpstr>Jeans azules</vt:lpstr>
      <vt:lpstr>¿Cómo se obtiene el tinte azul?</vt:lpstr>
      <vt:lpstr>Presentación de PowerPoint</vt:lpstr>
      <vt:lpstr>Historia de la obtención del Tinte Azul</vt:lpstr>
      <vt:lpstr>Presentación de PowerPoint</vt:lpstr>
      <vt:lpstr>Aparición de las Tintes Sintéticas</vt:lpstr>
      <vt:lpstr>Adolf Von Baeyer</vt:lpstr>
      <vt:lpstr>Levis Strauss</vt:lpstr>
      <vt:lpstr>Levi Strauss</vt:lpstr>
      <vt:lpstr>Presentación de PowerPoint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jose</cp:lastModifiedBy>
  <cp:revision>17</cp:revision>
  <dcterms:created xsi:type="dcterms:W3CDTF">2014-10-29T17:57:27Z</dcterms:created>
  <dcterms:modified xsi:type="dcterms:W3CDTF">2014-10-29T21:44:45Z</dcterms:modified>
</cp:coreProperties>
</file>