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25" autoAdjust="0"/>
    <p:restoredTop sz="89544" autoAdjust="0"/>
  </p:normalViewPr>
  <p:slideViewPr>
    <p:cSldViewPr>
      <p:cViewPr varScale="1">
        <p:scale>
          <a:sx n="105" d="100"/>
          <a:sy n="105" d="100"/>
        </p:scale>
        <p:origin x="108"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314977-1381-4EEF-9EBB-A878F8380271}" type="datetimeFigureOut">
              <a:rPr lang="es-AR" smtClean="0"/>
              <a:t>20/10/2014</a:t>
            </a:fld>
            <a:endParaRPr lang="es-AR"/>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E004FF-0C86-4E2D-8D99-88C993404C3C}" type="slidenum">
              <a:rPr lang="es-AR" smtClean="0"/>
              <a:t>‹Nº›</a:t>
            </a:fld>
            <a:endParaRPr lang="es-AR"/>
          </a:p>
        </p:txBody>
      </p:sp>
    </p:spTree>
    <p:extLst>
      <p:ext uri="{BB962C8B-B14F-4D97-AF65-F5344CB8AC3E}">
        <p14:creationId xmlns:p14="http://schemas.microsoft.com/office/powerpoint/2010/main" val="4070995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42E004FF-0C86-4E2D-8D99-88C993404C3C}" type="slidenum">
              <a:rPr lang="es-AR" smtClean="0"/>
              <a:t>7</a:t>
            </a:fld>
            <a:endParaRPr lang="es-AR"/>
          </a:p>
        </p:txBody>
      </p:sp>
    </p:spTree>
    <p:extLst>
      <p:ext uri="{BB962C8B-B14F-4D97-AF65-F5344CB8AC3E}">
        <p14:creationId xmlns:p14="http://schemas.microsoft.com/office/powerpoint/2010/main" val="2576170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Subtítulo"/>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Título"/>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s-ES" smtClean="0"/>
              <a:t>Haga clic para modificar el estilo de título del patrón</a:t>
            </a:r>
            <a:endParaRPr kumimoji="0" lang="en-US"/>
          </a:p>
        </p:txBody>
      </p:sp>
      <p:cxnSp>
        <p:nvCxnSpPr>
          <p:cNvPr id="8" name="7 Conector recto"/>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Elipse"/>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Marcador de fecha"/>
          <p:cNvSpPr>
            <a:spLocks noGrp="1"/>
          </p:cNvSpPr>
          <p:nvPr>
            <p:ph type="dt" sz="half" idx="10"/>
          </p:nvPr>
        </p:nvSpPr>
        <p:spPr/>
        <p:txBody>
          <a:bodyPr/>
          <a:lstStyle/>
          <a:p>
            <a:fld id="{F2F01B64-22FC-4B36-A78E-305D7070FB0C}" type="datetimeFigureOut">
              <a:rPr lang="es-AR" smtClean="0"/>
              <a:t>20/10/2014</a:t>
            </a:fld>
            <a:endParaRPr lang="es-AR"/>
          </a:p>
        </p:txBody>
      </p:sp>
      <p:sp>
        <p:nvSpPr>
          <p:cNvPr id="16" name="15 Marcador de número de diapositiva"/>
          <p:cNvSpPr>
            <a:spLocks noGrp="1"/>
          </p:cNvSpPr>
          <p:nvPr>
            <p:ph type="sldNum" sz="quarter" idx="11"/>
          </p:nvPr>
        </p:nvSpPr>
        <p:spPr/>
        <p:txBody>
          <a:bodyPr/>
          <a:lstStyle/>
          <a:p>
            <a:fld id="{65406892-BF20-4238-863C-D5F02D34EA54}" type="slidenum">
              <a:rPr lang="es-AR" smtClean="0"/>
              <a:t>‹Nº›</a:t>
            </a:fld>
            <a:endParaRPr lang="es-AR"/>
          </a:p>
        </p:txBody>
      </p:sp>
      <p:sp>
        <p:nvSpPr>
          <p:cNvPr id="17" name="16 Marcador de pie de página"/>
          <p:cNvSpPr>
            <a:spLocks noGrp="1"/>
          </p:cNvSpPr>
          <p:nvPr>
            <p:ph type="ftr" sz="quarter" idx="12"/>
          </p:nvPr>
        </p:nvSpPr>
        <p:spPr/>
        <p:txBody>
          <a:bodyPr/>
          <a:lstStyle/>
          <a:p>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2F01B64-22FC-4B36-A78E-305D7070FB0C}" type="datetimeFigureOut">
              <a:rPr lang="es-AR" smtClean="0"/>
              <a:t>20/10/2014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5406892-BF20-4238-863C-D5F02D34EA54}"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2F01B64-22FC-4B36-A78E-305D7070FB0C}" type="datetimeFigureOut">
              <a:rPr lang="es-AR" smtClean="0"/>
              <a:t>20/10/2014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5406892-BF20-4238-863C-D5F02D34EA54}"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457200" y="1524000"/>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4" name="13 Marcador de fecha"/>
          <p:cNvSpPr>
            <a:spLocks noGrp="1"/>
          </p:cNvSpPr>
          <p:nvPr>
            <p:ph type="dt" sz="half" idx="14"/>
          </p:nvPr>
        </p:nvSpPr>
        <p:spPr/>
        <p:txBody>
          <a:bodyPr/>
          <a:lstStyle/>
          <a:p>
            <a:fld id="{F2F01B64-22FC-4B36-A78E-305D7070FB0C}" type="datetimeFigureOut">
              <a:rPr lang="es-AR" smtClean="0"/>
              <a:t>20/10/2014</a:t>
            </a:fld>
            <a:endParaRPr lang="es-AR"/>
          </a:p>
        </p:txBody>
      </p:sp>
      <p:sp>
        <p:nvSpPr>
          <p:cNvPr id="15" name="14 Marcador de número de diapositiva"/>
          <p:cNvSpPr>
            <a:spLocks noGrp="1"/>
          </p:cNvSpPr>
          <p:nvPr>
            <p:ph type="sldNum" sz="quarter" idx="15"/>
          </p:nvPr>
        </p:nvSpPr>
        <p:spPr/>
        <p:txBody>
          <a:bodyPr/>
          <a:lstStyle>
            <a:lvl1pPr algn="ctr">
              <a:defRPr/>
            </a:lvl1pPr>
          </a:lstStyle>
          <a:p>
            <a:fld id="{65406892-BF20-4238-863C-D5F02D34EA54}" type="slidenum">
              <a:rPr lang="es-AR" smtClean="0"/>
              <a:t>‹Nº›</a:t>
            </a:fld>
            <a:endParaRPr lang="es-AR"/>
          </a:p>
        </p:txBody>
      </p:sp>
      <p:sp>
        <p:nvSpPr>
          <p:cNvPr id="16" name="15 Marcador de pie de página"/>
          <p:cNvSpPr>
            <a:spLocks noGrp="1"/>
          </p:cNvSpPr>
          <p:nvPr>
            <p:ph type="ftr" sz="quarter" idx="16"/>
          </p:nvPr>
        </p:nvSpPr>
        <p:spPr/>
        <p:txBody>
          <a:bodyPr/>
          <a:lstStyle/>
          <a:p>
            <a:endParaRPr lang="es-AR"/>
          </a:p>
        </p:txBody>
      </p:sp>
      <p:sp>
        <p:nvSpPr>
          <p:cNvPr id="17" name="16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F2F01B64-22FC-4B36-A78E-305D7070FB0C}" type="datetimeFigureOut">
              <a:rPr lang="es-AR" smtClean="0"/>
              <a:t>20/10/2014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5406892-BF20-4238-863C-D5F02D34EA54}" type="slidenum">
              <a:rPr lang="es-AR" smtClean="0"/>
              <a:t>‹Nº›</a:t>
            </a:fld>
            <a:endParaRPr lang="es-AR"/>
          </a:p>
        </p:txBody>
      </p:sp>
      <p:sp>
        <p:nvSpPr>
          <p:cNvPr id="2" name="1 Título"/>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cxnSp>
        <p:nvCxnSpPr>
          <p:cNvPr id="7" name="6 Conector recto"/>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F2F01B64-22FC-4B36-A78E-305D7070FB0C}" type="datetimeFigureOut">
              <a:rPr lang="es-AR" smtClean="0"/>
              <a:t>20/10/2014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65406892-BF20-4238-863C-D5F02D34EA54}" type="slidenum">
              <a:rPr lang="es-AR" smtClean="0"/>
              <a:t>‹Nº›</a:t>
            </a:fld>
            <a:endParaRPr lang="es-AR"/>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11" name="10 Marcador de contenido"/>
          <p:cNvSpPr>
            <a:spLocks noGrp="1"/>
          </p:cNvSpPr>
          <p:nvPr>
            <p:ph sz="half" idx="1"/>
          </p:nvPr>
        </p:nvSpPr>
        <p:spPr>
          <a:xfrm>
            <a:off x="457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fld id="{65406892-BF20-4238-863C-D5F02D34EA54}" type="slidenum">
              <a:rPr lang="es-AR" smtClean="0"/>
              <a:t>‹Nº›</a:t>
            </a:fld>
            <a:endParaRPr lang="es-AR"/>
          </a:p>
        </p:txBody>
      </p:sp>
      <p:sp>
        <p:nvSpPr>
          <p:cNvPr id="8" name="7 Marcador de pie de página"/>
          <p:cNvSpPr>
            <a:spLocks noGrp="1"/>
          </p:cNvSpPr>
          <p:nvPr>
            <p:ph type="ftr" sz="quarter" idx="11"/>
          </p:nvPr>
        </p:nvSpPr>
        <p:spPr/>
        <p:txBody>
          <a:bodyPr/>
          <a:lstStyle/>
          <a:p>
            <a:endParaRPr lang="es-AR"/>
          </a:p>
        </p:txBody>
      </p:sp>
      <p:sp>
        <p:nvSpPr>
          <p:cNvPr id="7" name="6 Marcador de fecha"/>
          <p:cNvSpPr>
            <a:spLocks noGrp="1"/>
          </p:cNvSpPr>
          <p:nvPr>
            <p:ph type="dt" sz="half" idx="10"/>
          </p:nvPr>
        </p:nvSpPr>
        <p:spPr/>
        <p:txBody>
          <a:bodyPr/>
          <a:lstStyle/>
          <a:p>
            <a:fld id="{F2F01B64-22FC-4B36-A78E-305D7070FB0C}" type="datetimeFigureOut">
              <a:rPr lang="es-AR" smtClean="0"/>
              <a:t>20/10/2014</a:t>
            </a:fld>
            <a:endParaRPr lang="es-AR"/>
          </a:p>
        </p:txBody>
      </p:sp>
      <p:sp>
        <p:nvSpPr>
          <p:cNvPr id="3" name="2 Marcador de texto"/>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32" name="31 Marcador de contenido"/>
          <p:cNvSpPr>
            <a:spLocks noGrp="1"/>
          </p:cNvSpPr>
          <p:nvPr>
            <p:ph sz="half" idx="2"/>
          </p:nvPr>
        </p:nvSpPr>
        <p:spPr>
          <a:xfrm>
            <a:off x="457200"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4" name="33 Marcador de contenido"/>
          <p:cNvSpPr>
            <a:spLocks noGrp="1"/>
          </p:cNvSpPr>
          <p:nvPr>
            <p:ph sz="quarter" idx="4"/>
          </p:nvPr>
        </p:nvSpPr>
        <p:spPr>
          <a:xfrm>
            <a:off x="4649788"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 name="1 Título"/>
          <p:cNvSpPr>
            <a:spLocks noGrp="1"/>
          </p:cNvSpPr>
          <p:nvPr>
            <p:ph type="title"/>
          </p:nvPr>
        </p:nvSpPr>
        <p:spPr>
          <a:xfrm>
            <a:off x="457200" y="155448"/>
            <a:ext cx="8229600" cy="1143000"/>
          </a:xfrm>
        </p:spPr>
        <p:txBody>
          <a:bodyPr anchor="b" anchorCtr="0"/>
          <a:lstStyle>
            <a:lvl1pPr>
              <a:defRPr/>
            </a:lvl1pPr>
          </a:lstStyle>
          <a:p>
            <a:r>
              <a:rPr kumimoji="0" lang="es-ES" smtClean="0"/>
              <a:t>Haga clic para modificar el estilo de título del patrón</a:t>
            </a:r>
            <a:endParaRPr kumimoji="0" lang="en-US"/>
          </a:p>
        </p:txBody>
      </p:sp>
      <p:sp>
        <p:nvSpPr>
          <p:cNvPr id="12" name="11 Marcador de texto"/>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cxnSp>
        <p:nvCxnSpPr>
          <p:cNvPr id="10" name="9 Conector recto"/>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F2F01B64-22FC-4B36-A78E-305D7070FB0C}" type="datetimeFigureOut">
              <a:rPr lang="es-AR" smtClean="0"/>
              <a:t>20/10/2014</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65406892-BF20-4238-863C-D5F02D34EA54}" type="slidenum">
              <a:rPr lang="es-AR" smtClean="0"/>
              <a:t>‹Nº›</a:t>
            </a:fld>
            <a:endParaRPr lang="es-AR"/>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2F01B64-22FC-4B36-A78E-305D7070FB0C}" type="datetimeFigureOut">
              <a:rPr lang="es-AR" smtClean="0"/>
              <a:t>20/10/2014</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65406892-BF20-4238-863C-D5F02D34EA54}"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457200" y="457200"/>
            <a:ext cx="62484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 name="2 Marcador de texto"/>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31" name="30 Título"/>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8" name="7 Marcador de fecha"/>
          <p:cNvSpPr>
            <a:spLocks noGrp="1"/>
          </p:cNvSpPr>
          <p:nvPr>
            <p:ph type="dt" sz="half" idx="14"/>
          </p:nvPr>
        </p:nvSpPr>
        <p:spPr/>
        <p:txBody>
          <a:bodyPr/>
          <a:lstStyle/>
          <a:p>
            <a:fld id="{F2F01B64-22FC-4B36-A78E-305D7070FB0C}" type="datetimeFigureOut">
              <a:rPr lang="es-AR" smtClean="0"/>
              <a:t>20/10/2014</a:t>
            </a:fld>
            <a:endParaRPr lang="es-AR"/>
          </a:p>
        </p:txBody>
      </p:sp>
      <p:sp>
        <p:nvSpPr>
          <p:cNvPr id="9" name="8 Marcador de número de diapositiva"/>
          <p:cNvSpPr>
            <a:spLocks noGrp="1"/>
          </p:cNvSpPr>
          <p:nvPr>
            <p:ph type="sldNum" sz="quarter" idx="15"/>
          </p:nvPr>
        </p:nvSpPr>
        <p:spPr/>
        <p:txBody>
          <a:bodyPr/>
          <a:lstStyle/>
          <a:p>
            <a:fld id="{65406892-BF20-4238-863C-D5F02D34EA54}" type="slidenum">
              <a:rPr lang="es-AR" smtClean="0"/>
              <a:t>‹Nº›</a:t>
            </a:fld>
            <a:endParaRPr lang="es-AR"/>
          </a:p>
        </p:txBody>
      </p:sp>
      <p:sp>
        <p:nvSpPr>
          <p:cNvPr id="10" name="9 Marcador de pie de página"/>
          <p:cNvSpPr>
            <a:spLocks noGrp="1"/>
          </p:cNvSpPr>
          <p:nvPr>
            <p:ph type="ftr" sz="quarter" idx="16"/>
          </p:nvPr>
        </p:nvSpPr>
        <p:spPr/>
        <p:txBody>
          <a:bodyPr/>
          <a:lstStyle/>
          <a:p>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8" name="7 Marcador de fecha"/>
          <p:cNvSpPr>
            <a:spLocks noGrp="1"/>
          </p:cNvSpPr>
          <p:nvPr>
            <p:ph type="dt" sz="half" idx="10"/>
          </p:nvPr>
        </p:nvSpPr>
        <p:spPr/>
        <p:txBody>
          <a:bodyPr/>
          <a:lstStyle/>
          <a:p>
            <a:fld id="{F2F01B64-22FC-4B36-A78E-305D7070FB0C}" type="datetimeFigureOut">
              <a:rPr lang="es-AR" smtClean="0"/>
              <a:t>20/10/2014</a:t>
            </a:fld>
            <a:endParaRPr lang="es-AR"/>
          </a:p>
        </p:txBody>
      </p:sp>
      <p:sp>
        <p:nvSpPr>
          <p:cNvPr id="9" name="8 Marcador de número de diapositiva"/>
          <p:cNvSpPr>
            <a:spLocks noGrp="1"/>
          </p:cNvSpPr>
          <p:nvPr>
            <p:ph type="sldNum" sz="quarter" idx="11"/>
          </p:nvPr>
        </p:nvSpPr>
        <p:spPr/>
        <p:txBody>
          <a:bodyPr/>
          <a:lstStyle/>
          <a:p>
            <a:fld id="{65406892-BF20-4238-863C-D5F02D34EA54}" type="slidenum">
              <a:rPr lang="es-AR" smtClean="0"/>
              <a:t>‹Nº›</a:t>
            </a:fld>
            <a:endParaRPr lang="es-AR"/>
          </a:p>
        </p:txBody>
      </p:sp>
      <p:sp>
        <p:nvSpPr>
          <p:cNvPr id="10" name="9 Marcador de pie de página"/>
          <p:cNvSpPr>
            <a:spLocks noGrp="1"/>
          </p:cNvSpPr>
          <p:nvPr>
            <p:ph type="ftr" sz="quarter" idx="12"/>
          </p:nvPr>
        </p:nvSpPr>
        <p:spPr/>
        <p:txBody>
          <a:bodyPr/>
          <a:lstStyle/>
          <a:p>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arcador de texto"/>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F2F01B64-22FC-4B36-A78E-305D7070FB0C}" type="datetimeFigureOut">
              <a:rPr lang="es-AR" smtClean="0"/>
              <a:t>20/10/2014</a:t>
            </a:fld>
            <a:endParaRPr lang="es-AR"/>
          </a:p>
        </p:txBody>
      </p:sp>
      <p:sp>
        <p:nvSpPr>
          <p:cNvPr id="10" name="9 Marcador de pie de página"/>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s-AR"/>
          </a:p>
        </p:txBody>
      </p:sp>
      <p:sp>
        <p:nvSpPr>
          <p:cNvPr id="22" name="21 Marcador de número de diapositiva"/>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65406892-BF20-4238-863C-D5F02D34EA54}" type="slidenum">
              <a:rPr lang="es-AR" smtClean="0"/>
              <a:t>‹Nº›</a:t>
            </a:fld>
            <a:endParaRPr lang="es-AR"/>
          </a:p>
        </p:txBody>
      </p:sp>
      <p:sp>
        <p:nvSpPr>
          <p:cNvPr id="5" name="4 Marcador de título"/>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s-ES" smtClean="0"/>
              <a:t>Haga clic para modificar el estilo de título del patrón</a:t>
            </a:r>
            <a:endParaRPr kumimoji="0"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940152" y="5733256"/>
            <a:ext cx="2880320" cy="1752600"/>
          </a:xfrm>
        </p:spPr>
        <p:txBody>
          <a:bodyPr/>
          <a:lstStyle/>
          <a:p>
            <a:r>
              <a:rPr lang="es-ES" dirty="0" smtClean="0"/>
              <a:t>Por: Ian</a:t>
            </a:r>
            <a:r>
              <a:rPr lang="es-ES" dirty="0"/>
              <a:t> </a:t>
            </a:r>
            <a:r>
              <a:rPr lang="es-ES" dirty="0" smtClean="0"/>
              <a:t>Chamorro y Lucas Krisiuk</a:t>
            </a:r>
            <a:endParaRPr lang="es-AR" dirty="0"/>
          </a:p>
        </p:txBody>
      </p:sp>
      <p:sp>
        <p:nvSpPr>
          <p:cNvPr id="2" name="1 Título"/>
          <p:cNvSpPr>
            <a:spLocks noGrp="1"/>
          </p:cNvSpPr>
          <p:nvPr>
            <p:ph type="ctrTitle"/>
          </p:nvPr>
        </p:nvSpPr>
        <p:spPr>
          <a:xfrm>
            <a:off x="539552" y="1844824"/>
            <a:ext cx="8101408" cy="1368152"/>
          </a:xfrm>
        </p:spPr>
        <p:txBody>
          <a:bodyPr>
            <a:normAutofit fontScale="90000"/>
          </a:bodyPr>
          <a:lstStyle/>
          <a:p>
            <a:pPr algn="ctr"/>
            <a:r>
              <a:rPr lang="es-ES" dirty="0" smtClean="0"/>
              <a:t>INGENIERÍA GENÉTICA EN ARGENTINA</a:t>
            </a:r>
            <a:endParaRPr lang="es-AR" dirty="0"/>
          </a:p>
        </p:txBody>
      </p:sp>
      <p:sp>
        <p:nvSpPr>
          <p:cNvPr id="5" name="4 CuadroTexto"/>
          <p:cNvSpPr txBox="1"/>
          <p:nvPr/>
        </p:nvSpPr>
        <p:spPr>
          <a:xfrm>
            <a:off x="1331640" y="3717032"/>
            <a:ext cx="6552728" cy="646331"/>
          </a:xfrm>
          <a:prstGeom prst="rect">
            <a:avLst/>
          </a:prstGeom>
          <a:noFill/>
        </p:spPr>
        <p:txBody>
          <a:bodyPr wrap="square" rtlCol="0">
            <a:spAutoFit/>
          </a:bodyPr>
          <a:lstStyle/>
          <a:p>
            <a:pPr algn="ctr"/>
            <a:r>
              <a:rPr lang="es-ES" dirty="0" smtClean="0"/>
              <a:t>INSULINA, HORMONA DE CRECIMIENTO Y LECHE MATERNIZADA</a:t>
            </a:r>
            <a:endParaRPr lang="es-AR" dirty="0"/>
          </a:p>
        </p:txBody>
      </p:sp>
    </p:spTree>
    <p:extLst>
      <p:ext uri="{BB962C8B-B14F-4D97-AF65-F5344CB8AC3E}">
        <p14:creationId xmlns:p14="http://schemas.microsoft.com/office/powerpoint/2010/main" val="28514144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a:t>La Argentina acaba de convertirse en el único país del mundo capaz de producir insulina humana con vacas transgénicas</a:t>
            </a:r>
            <a:r>
              <a:rPr lang="es-AR" dirty="0" smtClean="0"/>
              <a:t>.</a:t>
            </a:r>
          </a:p>
          <a:p>
            <a:r>
              <a:rPr lang="es-AR" dirty="0"/>
              <a:t>A lo largo </a:t>
            </a:r>
            <a:r>
              <a:rPr lang="es-AR" dirty="0" smtClean="0"/>
              <a:t>de abril del año 2007 nacieron </a:t>
            </a:r>
            <a:r>
              <a:rPr lang="es-AR" dirty="0"/>
              <a:t>cuatro terneras sin </a:t>
            </a:r>
            <a:r>
              <a:rPr lang="es-AR" dirty="0" smtClean="0"/>
              <a:t>igual: </a:t>
            </a:r>
            <a:r>
              <a:rPr lang="es-AR" dirty="0"/>
              <a:t>todas ellas tienen en sus células –bovinas– el gen que les permite producir en su leche esta hormona –humana– que se utiliza para tratar la diabetes.</a:t>
            </a:r>
          </a:p>
        </p:txBody>
      </p:sp>
      <p:sp>
        <p:nvSpPr>
          <p:cNvPr id="3" name="2 Título"/>
          <p:cNvSpPr>
            <a:spLocks noGrp="1"/>
          </p:cNvSpPr>
          <p:nvPr>
            <p:ph type="title"/>
          </p:nvPr>
        </p:nvSpPr>
        <p:spPr>
          <a:xfrm>
            <a:off x="467544" y="0"/>
            <a:ext cx="8229600" cy="1219200"/>
          </a:xfrm>
        </p:spPr>
        <p:txBody>
          <a:bodyPr/>
          <a:lstStyle/>
          <a:p>
            <a:pPr algn="ctr"/>
            <a:r>
              <a:rPr lang="es-ES" dirty="0" smtClean="0"/>
              <a:t>Producción de insulina </a:t>
            </a:r>
            <a:endParaRPr lang="es-A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4611782"/>
            <a:ext cx="2543175" cy="180022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192" y="4611782"/>
            <a:ext cx="1728192" cy="1728192"/>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7290456"/>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a:t>Se estima que en Argentina existen 1.5 millones de enfermos de diabetes, de los cuales 300.000 son </a:t>
            </a:r>
            <a:r>
              <a:rPr lang="es-AR" dirty="0" smtClean="0"/>
              <a:t>dependientes de la insulina.</a:t>
            </a:r>
          </a:p>
          <a:p>
            <a:r>
              <a:rPr lang="es-AR" dirty="0"/>
              <a:t>Esta nueva técnica permitiría obtener grandes cantidades de insulina con un costo 30% inferior  a los precios del mercado. </a:t>
            </a:r>
          </a:p>
        </p:txBody>
      </p:sp>
      <p:sp>
        <p:nvSpPr>
          <p:cNvPr id="3" name="2 Título"/>
          <p:cNvSpPr>
            <a:spLocks noGrp="1"/>
          </p:cNvSpPr>
          <p:nvPr>
            <p:ph type="title"/>
          </p:nvPr>
        </p:nvSpPr>
        <p:spPr/>
        <p:txBody>
          <a:bodyPr/>
          <a:lstStyle/>
          <a:p>
            <a:r>
              <a:rPr lang="es-ES" dirty="0" smtClean="0"/>
              <a:t>Consumo de insulina de Argentina</a:t>
            </a:r>
            <a:endParaRPr lang="es-A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3734052"/>
            <a:ext cx="3990704" cy="250326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851071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AR" dirty="0" smtClean="0"/>
              <a:t>Se </a:t>
            </a:r>
            <a:r>
              <a:rPr lang="es-AR" dirty="0"/>
              <a:t>utilizaron técnicas de clonación e ingeniería genética </a:t>
            </a:r>
            <a:r>
              <a:rPr lang="es-AR" dirty="0" smtClean="0"/>
              <a:t>que se puso en funcionamiento a partir del 2002, </a:t>
            </a:r>
            <a:r>
              <a:rPr lang="es-AR" dirty="0"/>
              <a:t>con la vaca Pampa, y que ya le permitieron obtener animales capaces de producir hormona de crecimiento humana</a:t>
            </a:r>
            <a:r>
              <a:rPr lang="es-AR" dirty="0" smtClean="0"/>
              <a:t>.</a:t>
            </a:r>
          </a:p>
          <a:p>
            <a:r>
              <a:rPr lang="es-AR" dirty="0"/>
              <a:t>Las vacas transgénicas medicamento que se producen en </a:t>
            </a:r>
            <a:r>
              <a:rPr lang="es-AR" dirty="0" smtClean="0"/>
              <a:t>Argentina contienen </a:t>
            </a:r>
            <a:r>
              <a:rPr lang="es-AR" dirty="0"/>
              <a:t>un gen humano que permite generar la hormona de crecimiento humano que habitualmente produce la glándula </a:t>
            </a:r>
            <a:r>
              <a:rPr lang="es-AR" dirty="0" smtClean="0"/>
              <a:t>hipófisis.</a:t>
            </a:r>
            <a:endParaRPr lang="es-AR" dirty="0"/>
          </a:p>
        </p:txBody>
      </p:sp>
      <p:sp>
        <p:nvSpPr>
          <p:cNvPr id="3" name="2 Título"/>
          <p:cNvSpPr>
            <a:spLocks noGrp="1"/>
          </p:cNvSpPr>
          <p:nvPr>
            <p:ph type="title"/>
          </p:nvPr>
        </p:nvSpPr>
        <p:spPr>
          <a:xfrm>
            <a:off x="457200" y="260648"/>
            <a:ext cx="8229600" cy="1219200"/>
          </a:xfrm>
        </p:spPr>
        <p:txBody>
          <a:bodyPr>
            <a:normAutofit fontScale="90000"/>
          </a:bodyPr>
          <a:lstStyle/>
          <a:p>
            <a:r>
              <a:rPr lang="es-ES" dirty="0" smtClean="0"/>
              <a:t>Producción de Hormona de </a:t>
            </a:r>
            <a:r>
              <a:rPr lang="es-ES" dirty="0" smtClean="0"/>
              <a:t>Crecimiento</a:t>
            </a:r>
            <a:endParaRPr lang="es-AR" dirty="0"/>
          </a:p>
        </p:txBody>
      </p:sp>
      <p:pic>
        <p:nvPicPr>
          <p:cNvPr id="4" name="Imagen 3"/>
          <p:cNvPicPr>
            <a:picLocks noChangeAspect="1"/>
          </p:cNvPicPr>
          <p:nvPr/>
        </p:nvPicPr>
        <p:blipFill>
          <a:blip r:embed="rId2"/>
          <a:stretch>
            <a:fillRect/>
          </a:stretch>
        </p:blipFill>
        <p:spPr>
          <a:xfrm>
            <a:off x="1547664" y="5373216"/>
            <a:ext cx="1656184" cy="1102115"/>
          </a:xfrm>
          <a:prstGeom prst="rect">
            <a:avLst/>
          </a:prstGeom>
          <a:ln>
            <a:noFill/>
          </a:ln>
          <a:effectLst>
            <a:outerShdw blurRad="292100" dist="139700" dir="2700000" algn="tl" rotWithShape="0">
              <a:srgbClr val="333333">
                <a:alpha val="65000"/>
              </a:srgbClr>
            </a:outerShdw>
          </a:effectLst>
        </p:spPr>
      </p:pic>
      <p:pic>
        <p:nvPicPr>
          <p:cNvPr id="5" name="Imagen 4"/>
          <p:cNvPicPr>
            <a:picLocks noChangeAspect="1"/>
          </p:cNvPicPr>
          <p:nvPr/>
        </p:nvPicPr>
        <p:blipFill>
          <a:blip r:embed="rId3"/>
          <a:stretch>
            <a:fillRect/>
          </a:stretch>
        </p:blipFill>
        <p:spPr>
          <a:xfrm>
            <a:off x="4716016" y="5373216"/>
            <a:ext cx="1538151" cy="115212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214233592"/>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r>
              <a:rPr lang="es-AR" dirty="0"/>
              <a:t>En relación a los estudios preliminares, </a:t>
            </a:r>
            <a:r>
              <a:rPr lang="es-AR" dirty="0" smtClean="0"/>
              <a:t>el </a:t>
            </a:r>
            <a:r>
              <a:rPr lang="es-AR" dirty="0" err="1" smtClean="0"/>
              <a:t>dr.</a:t>
            </a:r>
            <a:r>
              <a:rPr lang="es-AR" dirty="0" smtClean="0"/>
              <a:t> </a:t>
            </a:r>
            <a:r>
              <a:rPr lang="es-AR" dirty="0" err="1" smtClean="0"/>
              <a:t>Mutto</a:t>
            </a:r>
            <a:r>
              <a:rPr lang="es-AR" dirty="0" smtClean="0"/>
              <a:t> </a:t>
            </a:r>
            <a:r>
              <a:rPr lang="es-AR" dirty="0"/>
              <a:t>reveló que encontraron que una de las proteínas </a:t>
            </a:r>
            <a:r>
              <a:rPr lang="es-AR" dirty="0" smtClean="0"/>
              <a:t>transgénicas </a:t>
            </a:r>
            <a:r>
              <a:rPr lang="es-AR" dirty="0"/>
              <a:t>estaba aumentada, con la capacidad de producir una leche distinta a la habitual. </a:t>
            </a:r>
          </a:p>
          <a:p>
            <a:r>
              <a:rPr lang="es-AR" dirty="0"/>
              <a:t>“Luego, con un nuevo estudio reciente, pudimos ver la presencia de la </a:t>
            </a:r>
            <a:r>
              <a:rPr lang="es-AR" dirty="0" err="1"/>
              <a:t>lactoferrina</a:t>
            </a:r>
            <a:r>
              <a:rPr lang="es-AR" dirty="0"/>
              <a:t> y la lisozima </a:t>
            </a:r>
            <a:r>
              <a:rPr lang="es-AR" dirty="0" smtClean="0"/>
              <a:t>humanas, los dos genes que le habíamos insertado en la clonación”. </a:t>
            </a:r>
            <a:endParaRPr lang="es-AR" dirty="0"/>
          </a:p>
        </p:txBody>
      </p:sp>
      <p:sp>
        <p:nvSpPr>
          <p:cNvPr id="3" name="Título 2"/>
          <p:cNvSpPr>
            <a:spLocks noGrp="1"/>
          </p:cNvSpPr>
          <p:nvPr>
            <p:ph type="title"/>
          </p:nvPr>
        </p:nvSpPr>
        <p:spPr/>
        <p:txBody>
          <a:bodyPr>
            <a:normAutofit fontScale="90000"/>
          </a:bodyPr>
          <a:lstStyle/>
          <a:p>
            <a:r>
              <a:rPr lang="es-AR" dirty="0" smtClean="0"/>
              <a:t>Producción de Leche Materna en Vacas</a:t>
            </a:r>
            <a:endParaRPr lang="es-AR" dirty="0"/>
          </a:p>
        </p:txBody>
      </p:sp>
      <p:pic>
        <p:nvPicPr>
          <p:cNvPr id="5" name="Imagen 4"/>
          <p:cNvPicPr>
            <a:picLocks noChangeAspect="1"/>
          </p:cNvPicPr>
          <p:nvPr/>
        </p:nvPicPr>
        <p:blipFill>
          <a:blip r:embed="rId2"/>
          <a:stretch>
            <a:fillRect/>
          </a:stretch>
        </p:blipFill>
        <p:spPr>
          <a:xfrm>
            <a:off x="1691680" y="4637818"/>
            <a:ext cx="2592288" cy="144863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019571379"/>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normAutofit/>
          </a:bodyPr>
          <a:lstStyle/>
          <a:p>
            <a:r>
              <a:rPr lang="es-AR" sz="3200" dirty="0" smtClean="0"/>
              <a:t>La </a:t>
            </a:r>
            <a:r>
              <a:rPr lang="es-AR" sz="3200" dirty="0"/>
              <a:t>leche de las vacas transgénicas podría convertirse en una alternativa de la leche en polvo, que siguen siendo blanco de la crítica. Sin embargo, las perspectivas del uso de la leche de los animales Genéticamente Modificados también son censuradas por los partidarios de la alimentación sana.</a:t>
            </a:r>
          </a:p>
        </p:txBody>
      </p:sp>
      <p:sp>
        <p:nvSpPr>
          <p:cNvPr id="3" name="Título 2"/>
          <p:cNvSpPr>
            <a:spLocks noGrp="1"/>
          </p:cNvSpPr>
          <p:nvPr>
            <p:ph type="title"/>
          </p:nvPr>
        </p:nvSpPr>
        <p:spPr/>
        <p:txBody>
          <a:bodyPr/>
          <a:lstStyle/>
          <a:p>
            <a:r>
              <a:rPr lang="es-AR" dirty="0" smtClean="0"/>
              <a:t>Leche Materna en Vacas</a:t>
            </a:r>
            <a:endParaRPr lang="es-AR" dirty="0"/>
          </a:p>
        </p:txBody>
      </p:sp>
    </p:spTree>
    <p:extLst>
      <p:ext uri="{BB962C8B-B14F-4D97-AF65-F5344CB8AC3E}">
        <p14:creationId xmlns:p14="http://schemas.microsoft.com/office/powerpoint/2010/main" val="1027387643"/>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r>
              <a:rPr lang="es-AR" dirty="0" smtClean="0"/>
              <a:t>Lucas </a:t>
            </a:r>
            <a:r>
              <a:rPr lang="es-AR" dirty="0" err="1" smtClean="0"/>
              <a:t>Krisiuk</a:t>
            </a:r>
            <a:endParaRPr lang="es-AR" dirty="0" smtClean="0"/>
          </a:p>
          <a:p>
            <a:r>
              <a:rPr lang="es-AR" dirty="0" err="1" smtClean="0"/>
              <a:t>Ian</a:t>
            </a:r>
            <a:r>
              <a:rPr lang="es-AR" dirty="0" smtClean="0"/>
              <a:t> Chamorro</a:t>
            </a:r>
          </a:p>
          <a:p>
            <a:endParaRPr lang="es-AR" dirty="0"/>
          </a:p>
          <a:p>
            <a:endParaRPr lang="es-AR" dirty="0" smtClean="0"/>
          </a:p>
          <a:p>
            <a:endParaRPr lang="es-AR" dirty="0"/>
          </a:p>
          <a:p>
            <a:endParaRPr lang="es-AR" dirty="0" smtClean="0"/>
          </a:p>
          <a:p>
            <a:endParaRPr lang="es-AR" dirty="0"/>
          </a:p>
          <a:p>
            <a:r>
              <a:rPr lang="es-AR" dirty="0" smtClean="0"/>
              <a:t>3°2°</a:t>
            </a:r>
            <a:endParaRPr lang="es-AR" dirty="0"/>
          </a:p>
        </p:txBody>
      </p:sp>
    </p:spTree>
    <p:extLst>
      <p:ext uri="{BB962C8B-B14F-4D97-AF65-F5344CB8AC3E}">
        <p14:creationId xmlns:p14="http://schemas.microsoft.com/office/powerpoint/2010/main" val="215240272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Paper</Template>
  <TotalTime>51</TotalTime>
  <Words>315</Words>
  <Application>Microsoft Office PowerPoint</Application>
  <PresentationFormat>Presentación en pantalla (4:3)</PresentationFormat>
  <Paragraphs>26</Paragraphs>
  <Slides>7</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Calibri</vt:lpstr>
      <vt:lpstr>Constantia</vt:lpstr>
      <vt:lpstr>Wingdings 2</vt:lpstr>
      <vt:lpstr>Papel</vt:lpstr>
      <vt:lpstr>INGENIERÍA GENÉTICA EN ARGENTINA</vt:lpstr>
      <vt:lpstr>Producción de insulina </vt:lpstr>
      <vt:lpstr>Consumo de insulina de Argentina</vt:lpstr>
      <vt:lpstr>Producción de Hormona de Crecimiento</vt:lpstr>
      <vt:lpstr>Producción de Leche Materna en Vacas</vt:lpstr>
      <vt:lpstr>Leche Materna en Vacas</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PRODUCCIÓN DE LAS VACAS</dc:title>
  <dc:creator>PC-</dc:creator>
  <cp:lastModifiedBy>usuario</cp:lastModifiedBy>
  <cp:revision>8</cp:revision>
  <dcterms:created xsi:type="dcterms:W3CDTF">2014-10-14T01:04:16Z</dcterms:created>
  <dcterms:modified xsi:type="dcterms:W3CDTF">2014-10-20T23:45:37Z</dcterms:modified>
</cp:coreProperties>
</file>