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2F64DFC-5643-46F4-91B4-93F4C6838A1E}" type="datetimeFigureOut">
              <a:rPr lang="es-AR" smtClean="0"/>
              <a:t>19/06/2014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9D84616-6D70-48E2-B635-0FA6A90CC425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5400" y="2613536"/>
            <a:ext cx="4013200" cy="599440"/>
          </a:xfrm>
        </p:spPr>
        <p:txBody>
          <a:bodyPr>
            <a:normAutofit/>
          </a:bodyPr>
          <a:lstStyle/>
          <a:p>
            <a:r>
              <a:rPr lang="es-ES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HPV o VPH</a:t>
            </a:r>
            <a:br>
              <a:rPr lang="es-ES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es-ES" b="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Virus del Papiloma Humano</a:t>
            </a:r>
            <a:endParaRPr lang="es-AR" b="0" dirty="0"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59492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itchFamily="34" charset="0"/>
              </a:rPr>
              <a:t>Aguirre, Alexa</a:t>
            </a:r>
          </a:p>
          <a:p>
            <a:r>
              <a:rPr lang="es-ES" dirty="0" smtClean="0">
                <a:latin typeface="Berlin Sans FB" pitchFamily="34" charset="0"/>
              </a:rPr>
              <a:t>Colombo, Florencia</a:t>
            </a:r>
            <a:endParaRPr lang="es-AR" dirty="0">
              <a:latin typeface="Berlin Sans FB" pitchFamily="34" charset="0"/>
            </a:endParaRPr>
          </a:p>
        </p:txBody>
      </p:sp>
      <p:pic>
        <p:nvPicPr>
          <p:cNvPr id="2058" name="Picture 10" descr="http://rlv.zcache.es/pegatina_redondo_de_la_cinta_verde_clara_de_la_con-r4addfcf820d741919240a2a6a854d262_v9waf_8byvr_3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8" b="89815" l="9877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402"/>
            <a:ext cx="30861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6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598738" indent="-342900" algn="l">
              <a:buFont typeface="Wingdings" pitchFamily="2" charset="2"/>
              <a:buChar char="v"/>
            </a:pPr>
            <a:r>
              <a:rPr lang="es-AR" dirty="0" smtClean="0">
                <a:latin typeface="Berlin Sans FB" pitchFamily="34" charset="0"/>
              </a:rPr>
              <a:t>Grupos </a:t>
            </a:r>
            <a:r>
              <a:rPr lang="es-AR" dirty="0">
                <a:latin typeface="Berlin Sans FB" pitchFamily="34" charset="0"/>
              </a:rPr>
              <a:t>diversos de virus ADN pertenecientes a la familia de los </a:t>
            </a:r>
            <a:r>
              <a:rPr lang="es-AR" dirty="0" err="1" smtClean="0">
                <a:latin typeface="Berlin Sans FB" pitchFamily="34" charset="0"/>
              </a:rPr>
              <a:t>Papillomavirida</a:t>
            </a:r>
            <a:r>
              <a:rPr lang="es-AR" dirty="0" smtClean="0">
                <a:latin typeface="Berlin Sans FB" pitchFamily="34" charset="0"/>
              </a:rPr>
              <a:t>. </a:t>
            </a:r>
          </a:p>
          <a:p>
            <a:pPr marL="2598738" indent="-342900" algn="l">
              <a:buFont typeface="Wingdings" pitchFamily="2" charset="2"/>
              <a:buChar char="v"/>
            </a:pPr>
            <a:r>
              <a:rPr lang="es-ES" dirty="0" smtClean="0">
                <a:latin typeface="Berlin Sans FB" pitchFamily="34" charset="0"/>
              </a:rPr>
              <a:t>Se clasifican en 2 grandes grupos:</a:t>
            </a:r>
          </a:p>
          <a:p>
            <a:pPr marL="2967038" indent="-3175" algn="l">
              <a:buFont typeface="Courier New" pitchFamily="49" charset="0"/>
              <a:buChar char="o"/>
            </a:pPr>
            <a:r>
              <a:rPr lang="es-ES" dirty="0" smtClean="0">
                <a:latin typeface="Berlin Sans FB" pitchFamily="34" charset="0"/>
              </a:rPr>
              <a:t> VPH de bajo riesgo oncogénico.</a:t>
            </a:r>
          </a:p>
          <a:p>
            <a:pPr marL="2967038" indent="-3175" algn="l">
              <a:buFont typeface="Courier New" pitchFamily="49" charset="0"/>
              <a:buChar char="o"/>
            </a:pPr>
            <a:r>
              <a:rPr lang="es-ES" dirty="0">
                <a:latin typeface="Berlin Sans FB" pitchFamily="34" charset="0"/>
              </a:rPr>
              <a:t> </a:t>
            </a:r>
            <a:r>
              <a:rPr lang="es-ES" dirty="0" smtClean="0">
                <a:latin typeface="Berlin Sans FB" pitchFamily="34" charset="0"/>
              </a:rPr>
              <a:t>VPH de alto riesgo oncogénico.</a:t>
            </a:r>
          </a:p>
          <a:p>
            <a:pPr marL="2584450" indent="-342900" algn="l">
              <a:buFont typeface="Wingdings" pitchFamily="2" charset="2"/>
              <a:buChar char="v"/>
            </a:pPr>
            <a:r>
              <a:rPr lang="es-ES" dirty="0" smtClean="0">
                <a:latin typeface="Berlin Sans FB" pitchFamily="34" charset="0"/>
              </a:rPr>
              <a:t>Se transmite por contacto sexual.</a:t>
            </a:r>
          </a:p>
          <a:p>
            <a:pPr marL="2584450" indent="-342900" algn="l">
              <a:buFont typeface="Wingdings" pitchFamily="2" charset="2"/>
              <a:buChar char="v"/>
            </a:pPr>
            <a:r>
              <a:rPr lang="es-ES" dirty="0" smtClean="0">
                <a:latin typeface="Berlin Sans FB" pitchFamily="34" charset="0"/>
              </a:rPr>
              <a:t>De fácil transmisión y muy común.</a:t>
            </a:r>
            <a:r>
              <a:rPr lang="es-AR" dirty="0">
                <a:latin typeface="Berlin Sans FB" pitchFamily="34" charset="0"/>
              </a:rPr>
              <a:t> </a:t>
            </a:r>
            <a:endParaRPr lang="es-AR" dirty="0" smtClean="0">
              <a:latin typeface="Berlin Sans FB" pitchFamily="34" charset="0"/>
            </a:endParaRPr>
          </a:p>
          <a:p>
            <a:pPr marL="2584450" indent="-342900" algn="l">
              <a:buFont typeface="Wingdings" pitchFamily="2" charset="2"/>
              <a:buChar char="v"/>
            </a:pPr>
            <a:r>
              <a:rPr lang="es-AR" dirty="0" smtClean="0">
                <a:latin typeface="Berlin Sans FB" pitchFamily="34" charset="0"/>
              </a:rPr>
              <a:t>La </a:t>
            </a:r>
            <a:r>
              <a:rPr lang="es-AR" dirty="0">
                <a:latin typeface="Berlin Sans FB" pitchFamily="34" charset="0"/>
              </a:rPr>
              <a:t>gran mayoría de las </a:t>
            </a:r>
            <a:r>
              <a:rPr lang="es-AR" dirty="0" smtClean="0">
                <a:latin typeface="Berlin Sans FB" pitchFamily="34" charset="0"/>
              </a:rPr>
              <a:t>veces </a:t>
            </a:r>
            <a:r>
              <a:rPr lang="es-AR" dirty="0">
                <a:latin typeface="Berlin Sans FB" pitchFamily="34" charset="0"/>
              </a:rPr>
              <a:t>se cura </a:t>
            </a:r>
            <a:r>
              <a:rPr lang="es-AR" dirty="0" smtClean="0">
                <a:latin typeface="Berlin Sans FB" pitchFamily="34" charset="0"/>
              </a:rPr>
              <a:t>sola </a:t>
            </a:r>
            <a:r>
              <a:rPr lang="es-AR" dirty="0">
                <a:latin typeface="Berlin Sans FB" pitchFamily="34" charset="0"/>
              </a:rPr>
              <a:t>sin producir ningún síntoma ni manifestación en el cuerpo.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lin Sans FB" pitchFamily="34" charset="0"/>
              </a:rPr>
              <a:t>Agente etiológico</a:t>
            </a:r>
            <a:endParaRPr lang="es-AR" dirty="0">
              <a:latin typeface="Berlin Sans FB" pitchFamily="34" charset="0"/>
            </a:endParaRPr>
          </a:p>
        </p:txBody>
      </p:sp>
      <p:pic>
        <p:nvPicPr>
          <p:cNvPr id="5" name="Picture 2" descr="http://www.virology.wisc.edu/virusworld/PS10/hpv_Human_papilloma_vir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4820" r="18465"/>
          <a:stretch/>
        </p:blipFill>
        <p:spPr bwMode="auto">
          <a:xfrm>
            <a:off x="251520" y="2639958"/>
            <a:ext cx="2389239" cy="2373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6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950912" y="2020824"/>
            <a:ext cx="8229600" cy="4075176"/>
          </a:xfrm>
        </p:spPr>
        <p:txBody>
          <a:bodyPr/>
          <a:lstStyle/>
          <a:p>
            <a:pPr algn="l"/>
            <a:endParaRPr lang="es-AR" dirty="0" smtClean="0">
              <a:latin typeface="Berlin Sans FB" pitchFamily="34" charset="0"/>
            </a:endParaRPr>
          </a:p>
          <a:p>
            <a:pPr algn="l"/>
            <a:endParaRPr lang="es-AR" dirty="0">
              <a:latin typeface="Berlin Sans FB" pitchFamily="34" charset="0"/>
            </a:endParaRPr>
          </a:p>
          <a:p>
            <a:pPr algn="l"/>
            <a:endParaRPr lang="es-AR" sz="1000" dirty="0" smtClean="0">
              <a:latin typeface="Berlin Sans FB" pitchFamily="34" charset="0"/>
            </a:endParaRPr>
          </a:p>
          <a:p>
            <a:pPr algn="l"/>
            <a:r>
              <a:rPr lang="es-AR" dirty="0" smtClean="0">
                <a:latin typeface="Berlin Sans FB" pitchFamily="34" charset="0"/>
              </a:rPr>
              <a:t>Verrugas </a:t>
            </a:r>
            <a:r>
              <a:rPr lang="es-AR" dirty="0">
                <a:latin typeface="Berlin Sans FB" pitchFamily="34" charset="0"/>
              </a:rPr>
              <a:t>en los genitales y/o </a:t>
            </a:r>
            <a:r>
              <a:rPr lang="es-AR" dirty="0" smtClean="0">
                <a:latin typeface="Berlin Sans FB" pitchFamily="34" charset="0"/>
              </a:rPr>
              <a:t>ano.</a:t>
            </a:r>
          </a:p>
          <a:p>
            <a:pPr algn="l"/>
            <a:endParaRPr lang="es-AR" dirty="0">
              <a:latin typeface="Berlin Sans FB" pitchFamily="34" charset="0"/>
            </a:endParaRPr>
          </a:p>
          <a:p>
            <a:pPr algn="l"/>
            <a:endParaRPr lang="es-AR" dirty="0" smtClean="0">
              <a:latin typeface="Berlin Sans FB" pitchFamily="34" charset="0"/>
            </a:endParaRPr>
          </a:p>
          <a:p>
            <a:pPr algn="l"/>
            <a:endParaRPr lang="es-AR" dirty="0">
              <a:latin typeface="Berlin Sans FB" pitchFamily="34" charset="0"/>
            </a:endParaRPr>
          </a:p>
          <a:p>
            <a:pPr algn="l"/>
            <a:endParaRPr lang="es-AR" dirty="0" smtClean="0">
              <a:latin typeface="Berlin Sans FB" pitchFamily="34" charset="0"/>
            </a:endParaRPr>
          </a:p>
          <a:p>
            <a:pPr algn="l"/>
            <a:r>
              <a:rPr lang="es-AR" dirty="0">
                <a:latin typeface="Berlin Sans FB" pitchFamily="34" charset="0"/>
              </a:rPr>
              <a:t>	</a:t>
            </a:r>
            <a:r>
              <a:rPr lang="es-AR" dirty="0" smtClean="0">
                <a:latin typeface="Berlin Sans FB" pitchFamily="34" charset="0"/>
              </a:rPr>
              <a:t>			Llagas</a:t>
            </a:r>
            <a:endParaRPr lang="es-AR" dirty="0">
              <a:latin typeface="Berlin Sans FB" pitchFamily="34" charset="0"/>
            </a:endParaRPr>
          </a:p>
          <a:p>
            <a:endParaRPr lang="es-AR" dirty="0">
              <a:latin typeface="Berlin Sans FB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lin Sans FB" pitchFamily="34" charset="0"/>
              </a:rPr>
              <a:t>Síntomas</a:t>
            </a:r>
            <a:endParaRPr lang="es-AR" dirty="0">
              <a:latin typeface="Berlin Sans FB" pitchFamily="34" charset="0"/>
            </a:endParaRPr>
          </a:p>
        </p:txBody>
      </p:sp>
      <p:pic>
        <p:nvPicPr>
          <p:cNvPr id="2050" name="Picture 2" descr="http://img.yasalud.com/uploads/2012/02/Verrugas-genit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52" y="2132856"/>
            <a:ext cx="2476500" cy="2476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lena11.galeon.com/imagenes/herpes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/>
          <a:stretch/>
        </p:blipFill>
        <p:spPr bwMode="auto">
          <a:xfrm>
            <a:off x="1453018" y="4005063"/>
            <a:ext cx="2758941" cy="2286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s-AR" dirty="0">
                <a:latin typeface="Berlin Sans FB" pitchFamily="34" charset="0"/>
              </a:rPr>
              <a:t>Cáncer del ano y del pene.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l"/>
            <a:r>
              <a:rPr lang="es-AR" dirty="0" smtClean="0">
                <a:latin typeface="Berlin Sans FB" pitchFamily="34" charset="0"/>
              </a:rPr>
              <a:t>Cáncer </a:t>
            </a:r>
            <a:r>
              <a:rPr lang="es-AR" dirty="0">
                <a:latin typeface="Berlin Sans FB" pitchFamily="34" charset="0"/>
              </a:rPr>
              <a:t>de cuello de útero, vulva, vagina y/o ano.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b="0" dirty="0" smtClean="0">
                <a:latin typeface="Berlin Sans FB" pitchFamily="34" charset="0"/>
              </a:rPr>
              <a:t>HOMBRES</a:t>
            </a:r>
            <a:endParaRPr lang="es-AR" b="0" dirty="0">
              <a:latin typeface="Berlin Sans FB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s-ES" b="0" dirty="0" smtClean="0">
                <a:latin typeface="Berlin Sans FB" pitchFamily="34" charset="0"/>
              </a:rPr>
              <a:t>MUJERES</a:t>
            </a:r>
            <a:endParaRPr lang="es-AR" b="0" dirty="0">
              <a:latin typeface="Berlin Sans FB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lin Sans FB" pitchFamily="34" charset="0"/>
              </a:rPr>
              <a:t>Gravedad</a:t>
            </a:r>
            <a:endParaRPr lang="es-AR" dirty="0">
              <a:latin typeface="Berlin Sans FB" pitchFamily="34" charset="0"/>
            </a:endParaRPr>
          </a:p>
        </p:txBody>
      </p:sp>
      <p:pic>
        <p:nvPicPr>
          <p:cNvPr id="3074" name="Picture 2" descr="http://sisbib.unmsm.edu.pe/bvrevistas/folia/vol8_n1/im%C3%A1genes/pa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312368" cy="2135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lm.nih.gov/medlineplus/images/uterinefibroi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8726" r="6174" b="14086"/>
          <a:stretch/>
        </p:blipFill>
        <p:spPr bwMode="auto">
          <a:xfrm>
            <a:off x="5527260" y="3645024"/>
            <a:ext cx="2285100" cy="2487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dirty="0">
                <a:latin typeface="Berlin Sans FB" pitchFamily="34" charset="0"/>
              </a:rPr>
              <a:t>No existe ningún tratamiento que cure el </a:t>
            </a:r>
            <a:r>
              <a:rPr lang="es-AR" dirty="0" smtClean="0">
                <a:latin typeface="Berlin Sans FB" pitchFamily="34" charset="0"/>
              </a:rPr>
              <a:t>virus, se </a:t>
            </a:r>
            <a:r>
              <a:rPr lang="es-AR" dirty="0">
                <a:latin typeface="Berlin Sans FB" pitchFamily="34" charset="0"/>
              </a:rPr>
              <a:t>tratan </a:t>
            </a:r>
            <a:r>
              <a:rPr lang="es-AR" dirty="0" smtClean="0">
                <a:latin typeface="Berlin Sans FB" pitchFamily="34" charset="0"/>
              </a:rPr>
              <a:t>las </a:t>
            </a:r>
            <a:r>
              <a:rPr lang="es-AR" dirty="0">
                <a:latin typeface="Berlin Sans FB" pitchFamily="34" charset="0"/>
              </a:rPr>
              <a:t>manifestaciones que los VPH pueden </a:t>
            </a:r>
            <a:r>
              <a:rPr lang="es-AR" dirty="0" smtClean="0">
                <a:latin typeface="Berlin Sans FB" pitchFamily="34" charset="0"/>
              </a:rPr>
              <a:t>provocar.</a:t>
            </a:r>
          </a:p>
          <a:p>
            <a:endParaRPr lang="es-AR" dirty="0" smtClean="0">
              <a:latin typeface="Berlin Sans FB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err="1" smtClean="0">
                <a:latin typeface="Berlin Sans FB" pitchFamily="34" charset="0"/>
              </a:rPr>
              <a:t>Topicaciones</a:t>
            </a:r>
            <a:endParaRPr lang="es-ES" dirty="0" smtClean="0">
              <a:latin typeface="Berlin Sans FB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err="1" smtClean="0">
                <a:latin typeface="Berlin Sans FB" pitchFamily="34" charset="0"/>
              </a:rPr>
              <a:t>Leep</a:t>
            </a:r>
            <a:endParaRPr lang="es-ES" dirty="0" smtClean="0">
              <a:latin typeface="Berlin Sans FB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smtClean="0">
                <a:latin typeface="Berlin Sans FB" pitchFamily="34" charset="0"/>
              </a:rPr>
              <a:t>Láser de CO2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dirty="0" smtClean="0">
                <a:latin typeface="Berlin Sans FB" pitchFamily="34" charset="0"/>
              </a:rPr>
              <a:t>Escisión </a:t>
            </a:r>
            <a:r>
              <a:rPr lang="es-AR" dirty="0">
                <a:latin typeface="Berlin Sans FB" pitchFamily="34" charset="0"/>
              </a:rPr>
              <a:t>quirúrgica a </a:t>
            </a:r>
            <a:r>
              <a:rPr lang="es-AR" dirty="0" smtClean="0">
                <a:latin typeface="Berlin Sans FB" pitchFamily="34" charset="0"/>
              </a:rPr>
              <a:t>bisturí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err="1" smtClean="0">
                <a:latin typeface="Berlin Sans FB" pitchFamily="34" charset="0"/>
              </a:rPr>
              <a:t>Conización</a:t>
            </a:r>
            <a:endParaRPr lang="es-ES" dirty="0" smtClean="0">
              <a:latin typeface="Berlin Sans FB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smtClean="0">
                <a:latin typeface="Berlin Sans FB" pitchFamily="34" charset="0"/>
              </a:rPr>
              <a:t>Criología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" dirty="0" err="1" smtClean="0">
                <a:latin typeface="Berlin Sans FB" pitchFamily="34" charset="0"/>
              </a:rPr>
              <a:t>Endocoagulación</a:t>
            </a:r>
            <a:endParaRPr lang="es-AR" dirty="0" smtClean="0">
              <a:latin typeface="Berlin Sans FB" pitchFamily="34" charset="0"/>
            </a:endParaRPr>
          </a:p>
          <a:p>
            <a:pPr algn="l"/>
            <a:endParaRPr lang="es-AR" dirty="0">
              <a:latin typeface="Berlin Sans FB" pitchFamily="34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lin Sans FB" pitchFamily="34" charset="0"/>
              </a:rPr>
              <a:t>TRATAMIENTO</a:t>
            </a:r>
            <a:endParaRPr lang="es-AR" dirty="0">
              <a:latin typeface="Berlin Sans FB" pitchFamily="34" charset="0"/>
            </a:endParaRPr>
          </a:p>
        </p:txBody>
      </p:sp>
      <p:pic>
        <p:nvPicPr>
          <p:cNvPr id="3076" name="Picture 4" descr="http://t3.gstatic.com/images?q=tbn:ANd9GcTgvMKiJprJsQHqHRNQomu83giLIljEMMKruH8_IqLY8KBxWy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66" y="3241197"/>
            <a:ext cx="353873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95536" y="2020824"/>
            <a:ext cx="8363272" cy="4288496"/>
          </a:xfrm>
        </p:spPr>
        <p:txBody>
          <a:bodyPr>
            <a:normAutofit/>
          </a:bodyPr>
          <a:lstStyle/>
          <a:p>
            <a:pPr algn="l"/>
            <a:endParaRPr lang="es-AR" dirty="0" smtClean="0">
              <a:latin typeface="Berlin Sans FB" pitchFamily="34" charset="0"/>
            </a:endParaRPr>
          </a:p>
          <a:p>
            <a:pPr algn="l"/>
            <a:r>
              <a:rPr lang="es-AR" dirty="0" smtClean="0">
                <a:latin typeface="Berlin Sans FB" pitchFamily="34" charset="0"/>
              </a:rPr>
              <a:t>			       PAP cada 6 meses	         </a:t>
            </a:r>
          </a:p>
          <a:p>
            <a:pPr algn="l"/>
            <a:endParaRPr lang="es-ES" dirty="0" smtClean="0">
              <a:latin typeface="Berlin Sans FB" pitchFamily="34" charset="0"/>
            </a:endParaRPr>
          </a:p>
          <a:p>
            <a:pPr algn="l"/>
            <a:endParaRPr lang="es-ES" dirty="0" smtClean="0">
              <a:latin typeface="Berlin Sans FB" pitchFamily="34" charset="0"/>
            </a:endParaRPr>
          </a:p>
          <a:p>
            <a:pPr algn="l"/>
            <a:endParaRPr lang="es-ES" dirty="0">
              <a:latin typeface="Berlin Sans FB" pitchFamily="34" charset="0"/>
            </a:endParaRPr>
          </a:p>
          <a:p>
            <a:pPr algn="l"/>
            <a:endParaRPr lang="es-AR" dirty="0">
              <a:latin typeface="Berlin Sans FB" pitchFamily="34" charset="0"/>
            </a:endParaRPr>
          </a:p>
          <a:p>
            <a:pPr algn="l"/>
            <a:endParaRPr lang="es-AR" dirty="0" smtClean="0">
              <a:latin typeface="Berlin Sans FB" pitchFamily="34" charset="0"/>
            </a:endParaRPr>
          </a:p>
          <a:p>
            <a:pPr algn="l"/>
            <a:endParaRPr lang="es-ES" dirty="0" smtClean="0">
              <a:latin typeface="Berlin Sans FB" pitchFamily="34" charset="0"/>
            </a:endParaRPr>
          </a:p>
          <a:p>
            <a:pPr algn="l"/>
            <a:endParaRPr lang="es-ES" dirty="0">
              <a:latin typeface="Berlin Sans FB" pitchFamily="34" charset="0"/>
            </a:endParaRPr>
          </a:p>
          <a:p>
            <a:pPr algn="l"/>
            <a:r>
              <a:rPr lang="es-AR" dirty="0" smtClean="0">
                <a:latin typeface="Berlin Sans FB" pitchFamily="34" charset="0"/>
              </a:rPr>
              <a:t>  Vacuna </a:t>
            </a:r>
            <a:r>
              <a:rPr lang="es-AR" dirty="0">
                <a:latin typeface="Berlin Sans FB" pitchFamily="34" charset="0"/>
              </a:rPr>
              <a:t>contra el HPV	</a:t>
            </a:r>
            <a:r>
              <a:rPr lang="es-AR" dirty="0" smtClean="0">
                <a:latin typeface="Berlin Sans FB" pitchFamily="34" charset="0"/>
              </a:rPr>
              <a:t>			</a:t>
            </a:r>
            <a:r>
              <a:rPr lang="es-AR" dirty="0">
                <a:latin typeface="Berlin Sans FB" pitchFamily="34" charset="0"/>
              </a:rPr>
              <a:t> </a:t>
            </a:r>
            <a:r>
              <a:rPr lang="es-AR" dirty="0" smtClean="0">
                <a:latin typeface="Berlin Sans FB" pitchFamily="34" charset="0"/>
              </a:rPr>
              <a:t>         Anticonceptivos</a:t>
            </a:r>
            <a:endParaRPr lang="es-ES" dirty="0" smtClean="0">
              <a:latin typeface="Berlin Sans FB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lin Sans FB" pitchFamily="34" charset="0"/>
              </a:rPr>
              <a:t>profilaxis</a:t>
            </a:r>
            <a:endParaRPr lang="es-AR" dirty="0">
              <a:latin typeface="Berlin Sans FB" pitchFamily="34" charset="0"/>
            </a:endParaRPr>
          </a:p>
        </p:txBody>
      </p:sp>
      <p:pic>
        <p:nvPicPr>
          <p:cNvPr id="1026" name="Picture 2" descr="http://photos.end.com.ni/2012/07/639x360_1342066869_CERVAR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11225" r="37553" b="9871"/>
          <a:stretch/>
        </p:blipFill>
        <p:spPr bwMode="auto">
          <a:xfrm>
            <a:off x="539552" y="3356992"/>
            <a:ext cx="2669966" cy="2081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ula.cl/wp-content/uploads/2012/04/papgran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20783" b="9346"/>
          <a:stretch/>
        </p:blipFill>
        <p:spPr bwMode="auto">
          <a:xfrm>
            <a:off x="3491880" y="2780928"/>
            <a:ext cx="2627611" cy="232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nicasabortos.mx/images/secciones/metodos_anticonceptivos-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426739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4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52</TotalTime>
  <Words>140</Words>
  <Application>Microsoft Office PowerPoint</Application>
  <PresentationFormat>Presentación en pantalla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BlackTie</vt:lpstr>
      <vt:lpstr>HPV o VPH Virus del Papiloma Humano</vt:lpstr>
      <vt:lpstr>Agente etiológico</vt:lpstr>
      <vt:lpstr>Síntomas</vt:lpstr>
      <vt:lpstr>Gravedad</vt:lpstr>
      <vt:lpstr>TRATAMIENTO</vt:lpstr>
      <vt:lpstr>profilaxis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o VPH Virus del Papiloma Humano</dc:title>
  <dc:creator>PC-</dc:creator>
  <cp:lastModifiedBy>PC-</cp:lastModifiedBy>
  <cp:revision>20</cp:revision>
  <dcterms:created xsi:type="dcterms:W3CDTF">2014-06-19T11:21:29Z</dcterms:created>
  <dcterms:modified xsi:type="dcterms:W3CDTF">2014-06-19T14:49:12Z</dcterms:modified>
</cp:coreProperties>
</file>